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75" r:id="rId3"/>
    <p:sldId id="329" r:id="rId4"/>
    <p:sldId id="319" r:id="rId5"/>
    <p:sldId id="322" r:id="rId6"/>
    <p:sldId id="321" r:id="rId7"/>
    <p:sldId id="320" r:id="rId8"/>
    <p:sldId id="323" r:id="rId9"/>
    <p:sldId id="327" r:id="rId10"/>
    <p:sldId id="324" r:id="rId11"/>
    <p:sldId id="326" r:id="rId12"/>
    <p:sldId id="328" r:id="rId13"/>
    <p:sldId id="335" r:id="rId14"/>
    <p:sldId id="332" r:id="rId15"/>
    <p:sldId id="331" r:id="rId16"/>
    <p:sldId id="330" r:id="rId17"/>
    <p:sldId id="333" r:id="rId18"/>
    <p:sldId id="334" r:id="rId19"/>
    <p:sldId id="336" r:id="rId20"/>
    <p:sldId id="337" r:id="rId21"/>
    <p:sldId id="338" r:id="rId22"/>
    <p:sldId id="339" r:id="rId23"/>
    <p:sldId id="341" r:id="rId24"/>
    <p:sldId id="342" r:id="rId25"/>
    <p:sldId id="344" r:id="rId26"/>
    <p:sldId id="346" r:id="rId27"/>
    <p:sldId id="347" r:id="rId28"/>
    <p:sldId id="348" r:id="rId29"/>
    <p:sldId id="27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ved, Faizan" initials="JF"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45"/>
    <p:restoredTop sz="94694"/>
  </p:normalViewPr>
  <p:slideViewPr>
    <p:cSldViewPr snapToGrid="0" snapToObjects="1">
      <p:cViewPr varScale="1">
        <p:scale>
          <a:sx n="151" d="100"/>
          <a:sy n="151" d="100"/>
        </p:scale>
        <p:origin x="-104"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467670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f761152a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761152a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hyperlink" Target="https://papers.nips.cc/paper/5021-distributed-representations-of-words-and-phrases-and-their-compositionality.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 Id="rId3" Type="http://schemas.openxmlformats.org/officeDocument/2006/relationships/image" Target="../media/image2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hyperlink" Target="https://arxiv.org/abs/1405.405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703.00607" TargetMode="External"/><Relationship Id="rId3" Type="http://schemas.openxmlformats.org/officeDocument/2006/relationships/image" Target="../media/image3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abs/1703.00607" TargetMode="External"/><Relationship Id="rId3" Type="http://schemas.openxmlformats.org/officeDocument/2006/relationships/image" Target="../media/image3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clweb.org/anthology/P14-1023.pdf" TargetMode="Externa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hyperlink" Target="http://wacky.sslmit.unibo.it/" TargetMode="External"/><Relationship Id="rId4" Type="http://schemas.openxmlformats.org/officeDocument/2006/relationships/hyperlink" Target="http://dumps.wikimedia.org/" TargetMode="External"/><Relationship Id="rId5" Type="http://schemas.openxmlformats.org/officeDocument/2006/relationships/hyperlink" Target="http://www.natcorp.ox.ac.uk/" TargetMode="External"/><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hyperlink" Target="https://www.aclweb.org/anthology/P14-1023.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30977" y="131142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4800" dirty="0"/>
              <a:t>Natural Language Processing</a:t>
            </a:r>
            <a:endParaRPr sz="4800" dirty="0"/>
          </a:p>
          <a:p>
            <a:r>
              <a:rPr lang="en" sz="3200" dirty="0"/>
              <a:t>Unit 10</a:t>
            </a:r>
            <a:br>
              <a:rPr lang="en" sz="3200" dirty="0"/>
            </a:br>
            <a:r>
              <a:rPr lang="en" sz="3200" dirty="0"/>
              <a:t/>
            </a:r>
            <a:br>
              <a:rPr lang="en" sz="3200" dirty="0"/>
            </a:br>
            <a:r>
              <a:rPr lang="en-US" sz="2800" b="1" dirty="0"/>
              <a:t>Semantic Analysis: Semantic Relatedness </a:t>
            </a:r>
            <a:r>
              <a:rPr lang="en-US" sz="3200" dirty="0"/>
              <a:t/>
            </a:r>
            <a:br>
              <a:rPr lang="en-US" sz="3200" dirty="0"/>
            </a:br>
            <a:endParaRPr sz="3600" dirty="0"/>
          </a:p>
        </p:txBody>
      </p:sp>
      <p:sp>
        <p:nvSpPr>
          <p:cNvPr id="55" name="Google Shape;55;p13"/>
          <p:cNvSpPr txBox="1">
            <a:spLocks noGrp="1"/>
          </p:cNvSpPr>
          <p:nvPr>
            <p:ph type="subTitle" idx="1"/>
          </p:nvPr>
        </p:nvSpPr>
        <p:spPr>
          <a:xfrm>
            <a:off x="311700" y="29677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Faizan Javed</a:t>
            </a:r>
            <a:endParaRPr sz="1800"/>
          </a:p>
          <a:p>
            <a:pPr marL="0" lvl="0" indent="0">
              <a:spcBef>
                <a:spcPts val="0"/>
              </a:spcBef>
              <a:spcAft>
                <a:spcPts val="0"/>
              </a:spcAft>
              <a:buNone/>
            </a:pPr>
            <a:r>
              <a:rPr lang="en" sz="1800"/>
              <a:t>DataScience @ SMU</a:t>
            </a:r>
            <a:endParaRPr sz="180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Word similarity approaches – </a:t>
            </a:r>
            <a:r>
              <a:rPr lang="en-US" sz="2000" dirty="0"/>
              <a:t>statistical</a:t>
            </a:r>
            <a:r>
              <a:rPr lang="en-US" dirty="0"/>
              <a:t> </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311700" y="820883"/>
            <a:ext cx="8832300" cy="6247864"/>
          </a:xfrm>
          <a:prstGeom prst="rect">
            <a:avLst/>
          </a:prstGeom>
          <a:noFill/>
        </p:spPr>
        <p:txBody>
          <a:bodyPr wrap="square" rtlCol="0">
            <a:spAutoFit/>
          </a:body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600" dirty="0">
              <a:solidFill>
                <a:schemeClr val="tx1"/>
              </a:solidFill>
            </a:endParaRPr>
          </a:p>
          <a:p>
            <a:r>
              <a:rPr lang="en-US" sz="1600" dirty="0">
                <a:solidFill>
                  <a:schemeClr val="tx1"/>
                </a:solidFill>
              </a:rPr>
              <a:t>TF favors longer sentences or documents, so normalize TF values (e.g., L2 norm)</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r>
              <a:rPr lang="en-US" sz="1600" b="1" dirty="0">
                <a:solidFill>
                  <a:schemeClr val="tx1"/>
                </a:solidFill>
              </a:rPr>
              <a:t>Cosine (1, 2) = 0.684</a:t>
            </a:r>
          </a:p>
          <a:p>
            <a:endParaRPr lang="en-US" sz="1600" dirty="0">
              <a:solidFill>
                <a:schemeClr val="tx1"/>
              </a:solidFill>
            </a:endParaRPr>
          </a:p>
          <a:p>
            <a:r>
              <a:rPr lang="en-US" sz="1600" dirty="0">
                <a:solidFill>
                  <a:schemeClr val="tx1"/>
                </a:solidFill>
              </a:rPr>
              <a:t>Repeating the word “friend” in sentence-1 drops the cosine sim to 0.4</a:t>
            </a:r>
          </a:p>
          <a:p>
            <a:endParaRPr lang="en-US" sz="1800" dirty="0">
              <a:solidFill>
                <a:schemeClr val="tx1"/>
              </a:solidFill>
            </a:endParaRPr>
          </a:p>
          <a:p>
            <a:r>
              <a:rPr lang="en-US" sz="1800" b="1" u="sng" dirty="0"/>
              <a:t>Use case:</a:t>
            </a:r>
            <a:r>
              <a:rPr lang="en-US" sz="1800" dirty="0"/>
              <a:t> Cosine similarity is good for cases where duplication does matter</a:t>
            </a:r>
            <a:endParaRPr lang="en-US" sz="24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600" dirty="0">
              <a:solidFill>
                <a:schemeClr val="tx1"/>
              </a:solidFill>
            </a:endParaRPr>
          </a:p>
          <a:p>
            <a:endParaRPr lang="en-US" sz="1600" dirty="0">
              <a:solidFill>
                <a:schemeClr val="tx1"/>
              </a:solidFill>
            </a:endParaRPr>
          </a:p>
          <a:p>
            <a:endParaRPr lang="en-US" dirty="0"/>
          </a:p>
          <a:p>
            <a:endParaRPr lang="en-US" dirty="0"/>
          </a:p>
        </p:txBody>
      </p:sp>
      <p:pic>
        <p:nvPicPr>
          <p:cNvPr id="5" name="Picture 4">
            <a:extLst>
              <a:ext uri="{FF2B5EF4-FFF2-40B4-BE49-F238E27FC236}">
                <a16:creationId xmlns:a16="http://schemas.microsoft.com/office/drawing/2014/main" xmlns="" id="{ECEA9B0E-CD2D-9F49-8BBB-91D8C4EF4EC9}"/>
              </a:ext>
            </a:extLst>
          </p:cNvPr>
          <p:cNvPicPr>
            <a:picLocks noChangeAspect="1"/>
          </p:cNvPicPr>
          <p:nvPr/>
        </p:nvPicPr>
        <p:blipFill>
          <a:blip r:embed="rId2"/>
          <a:stretch>
            <a:fillRect/>
          </a:stretch>
        </p:blipFill>
        <p:spPr>
          <a:xfrm>
            <a:off x="371889" y="820883"/>
            <a:ext cx="6400488" cy="840940"/>
          </a:xfrm>
          <a:prstGeom prst="rect">
            <a:avLst/>
          </a:prstGeom>
        </p:spPr>
      </p:pic>
      <p:pic>
        <p:nvPicPr>
          <p:cNvPr id="6" name="Picture 5">
            <a:extLst>
              <a:ext uri="{FF2B5EF4-FFF2-40B4-BE49-F238E27FC236}">
                <a16:creationId xmlns:a16="http://schemas.microsoft.com/office/drawing/2014/main" xmlns="" id="{BFC43AD2-9C79-6A48-A004-F8701EB55DF8}"/>
              </a:ext>
            </a:extLst>
          </p:cNvPr>
          <p:cNvPicPr>
            <a:picLocks noChangeAspect="1"/>
          </p:cNvPicPr>
          <p:nvPr/>
        </p:nvPicPr>
        <p:blipFill>
          <a:blip r:embed="rId3"/>
          <a:stretch>
            <a:fillRect/>
          </a:stretch>
        </p:blipFill>
        <p:spPr>
          <a:xfrm>
            <a:off x="371889" y="2368770"/>
            <a:ext cx="6695168" cy="840939"/>
          </a:xfrm>
          <a:prstGeom prst="rect">
            <a:avLst/>
          </a:prstGeom>
        </p:spPr>
      </p:pic>
    </p:spTree>
    <p:extLst>
      <p:ext uri="{BB962C8B-B14F-4D97-AF65-F5344CB8AC3E}">
        <p14:creationId xmlns:p14="http://schemas.microsoft.com/office/powerpoint/2010/main" val="13462058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Word similarity approaches – </a:t>
            </a:r>
            <a:r>
              <a:rPr lang="en-US" sz="2000" dirty="0"/>
              <a:t>statistical</a:t>
            </a:r>
            <a:r>
              <a:rPr lang="en-US" dirty="0"/>
              <a:t> </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653906"/>
            <a:ext cx="9016779" cy="3293209"/>
          </a:xfrm>
          <a:prstGeom prst="rect">
            <a:avLst/>
          </a:prstGeom>
          <a:noFill/>
        </p:spPr>
        <p:txBody>
          <a:bodyPr wrap="square" rtlCol="0">
            <a:spAutoFit/>
          </a:bodyPr>
          <a:lstStyle/>
          <a:p>
            <a:r>
              <a:rPr lang="en-US" sz="1800" b="1" u="sng" dirty="0">
                <a:solidFill>
                  <a:schemeClr val="tx1"/>
                </a:solidFill>
              </a:rPr>
              <a:t>PMI – pointwise mutual information</a:t>
            </a:r>
          </a:p>
          <a:p>
            <a:endParaRPr lang="en-US" sz="1800" dirty="0">
              <a:solidFill>
                <a:schemeClr val="tx1"/>
              </a:solidFill>
            </a:endParaRPr>
          </a:p>
          <a:p>
            <a:r>
              <a:rPr lang="en-US" sz="1800" dirty="0">
                <a:solidFill>
                  <a:schemeClr val="tx1"/>
                </a:solidFill>
              </a:rPr>
              <a:t>Metric to identify events that frequently co-occur (“words that go-together”)</a:t>
            </a:r>
          </a:p>
          <a:p>
            <a:endParaRPr lang="en-US" sz="1800" dirty="0">
              <a:solidFill>
                <a:schemeClr val="tx1"/>
              </a:solidFill>
            </a:endParaRPr>
          </a:p>
          <a:p>
            <a:r>
              <a:rPr lang="en-US" sz="1800" dirty="0"/>
              <a:t>Two events x, y are independent if their joint probability is equal to the product of their individual probabilities: </a:t>
            </a:r>
          </a:p>
          <a:p>
            <a:endParaRPr lang="en-US" sz="1800" dirty="0"/>
          </a:p>
          <a:p>
            <a:r>
              <a:rPr lang="en-US" sz="1800" dirty="0" err="1"/>
              <a:t>x,y</a:t>
            </a:r>
            <a:r>
              <a:rPr lang="en-US" sz="1800" dirty="0"/>
              <a:t> are </a:t>
            </a:r>
            <a:r>
              <a:rPr lang="en-US" sz="1800" b="1" dirty="0"/>
              <a:t>independent</a:t>
            </a:r>
            <a:r>
              <a:rPr lang="en-US" sz="1800" dirty="0"/>
              <a:t> </a:t>
            </a:r>
            <a:r>
              <a:rPr lang="en-US" sz="1800" dirty="0" err="1"/>
              <a:t>iff</a:t>
            </a:r>
            <a:r>
              <a:rPr lang="en-US" sz="1800" dirty="0"/>
              <a:t> p(</a:t>
            </a:r>
            <a:r>
              <a:rPr lang="en-US" sz="1800" dirty="0" err="1"/>
              <a:t>x,y</a:t>
            </a:r>
            <a:r>
              <a:rPr lang="en-US" sz="1800" dirty="0"/>
              <a:t>) = p(x)p(y) </a:t>
            </a:r>
          </a:p>
          <a:p>
            <a:endParaRPr lang="en-US" sz="1800" dirty="0">
              <a:solidFill>
                <a:schemeClr val="tx1"/>
              </a:solidFill>
            </a:endParaRPr>
          </a:p>
          <a:p>
            <a:r>
              <a:rPr lang="en-US" sz="1800" dirty="0"/>
              <a:t>Find pairs of words </a:t>
            </a:r>
            <a:r>
              <a:rPr lang="en-US" sz="1800" b="1" dirty="0" err="1"/>
              <a:t>wi</a:t>
            </a:r>
            <a:r>
              <a:rPr lang="en-US" sz="1800" b="1" dirty="0"/>
              <a:t>, </a:t>
            </a:r>
            <a:r>
              <a:rPr lang="en-US" sz="1800" b="1" dirty="0" err="1"/>
              <a:t>wj</a:t>
            </a:r>
            <a:r>
              <a:rPr lang="en-US" sz="1800" b="1" dirty="0"/>
              <a:t> </a:t>
            </a:r>
            <a:r>
              <a:rPr lang="en-US" sz="1800" dirty="0"/>
              <a:t>that have high pointwise mutual information: </a:t>
            </a:r>
          </a:p>
          <a:p>
            <a:endParaRPr lang="en-US" dirty="0"/>
          </a:p>
          <a:p>
            <a:endParaRPr lang="en-US" dirty="0"/>
          </a:p>
        </p:txBody>
      </p:sp>
      <p:pic>
        <p:nvPicPr>
          <p:cNvPr id="7" name="Picture 6" descr="A picture containing clock&#10;&#10;Description automatically generated">
            <a:extLst>
              <a:ext uri="{FF2B5EF4-FFF2-40B4-BE49-F238E27FC236}">
                <a16:creationId xmlns:a16="http://schemas.microsoft.com/office/drawing/2014/main" xmlns="" id="{BC3139CD-7CA8-2C42-9A99-9CCFEB6B6290}"/>
              </a:ext>
            </a:extLst>
          </p:cNvPr>
          <p:cNvPicPr>
            <a:picLocks noChangeAspect="1"/>
          </p:cNvPicPr>
          <p:nvPr/>
        </p:nvPicPr>
        <p:blipFill>
          <a:blip r:embed="rId2"/>
          <a:stretch>
            <a:fillRect/>
          </a:stretch>
        </p:blipFill>
        <p:spPr>
          <a:xfrm>
            <a:off x="2655680" y="3918578"/>
            <a:ext cx="3594100" cy="762000"/>
          </a:xfrm>
          <a:prstGeom prst="rect">
            <a:avLst/>
          </a:prstGeom>
        </p:spPr>
      </p:pic>
    </p:spTree>
    <p:extLst>
      <p:ext uri="{BB962C8B-B14F-4D97-AF65-F5344CB8AC3E}">
        <p14:creationId xmlns:p14="http://schemas.microsoft.com/office/powerpoint/2010/main" val="26234778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Word similarity approaches – </a:t>
            </a:r>
            <a:r>
              <a:rPr lang="en-US" sz="2000" dirty="0"/>
              <a:t>statistical</a:t>
            </a:r>
            <a:r>
              <a:rPr lang="en-US" dirty="0"/>
              <a:t> </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0" y="876542"/>
            <a:ext cx="4317559" cy="3170099"/>
          </a:xfrm>
          <a:prstGeom prst="rect">
            <a:avLst/>
          </a:prstGeom>
          <a:noFill/>
        </p:spPr>
        <p:txBody>
          <a:bodyPr wrap="square" rtlCol="0">
            <a:spAutoFit/>
          </a:bodyPr>
          <a:lstStyle/>
          <a:p>
            <a:r>
              <a:rPr lang="en-US" sz="1800" b="1" u="sng" dirty="0">
                <a:solidFill>
                  <a:schemeClr val="tx1"/>
                </a:solidFill>
              </a:rPr>
              <a:t>PMI – pointwise mutual information</a:t>
            </a:r>
          </a:p>
          <a:p>
            <a:endParaRPr lang="en-US" sz="1800" dirty="0">
              <a:solidFill>
                <a:schemeClr val="tx1"/>
              </a:solidFill>
            </a:endParaRPr>
          </a:p>
          <a:p>
            <a:pPr algn="just"/>
            <a:r>
              <a:rPr lang="en-US" sz="1800" dirty="0"/>
              <a:t>The following table shows counts of pairs of words getting the most and the least PMI scores in the first 50 million words in Wikipedia (dump of October 2015) filtering by 1,000 or more </a:t>
            </a:r>
          </a:p>
          <a:p>
            <a:pPr algn="just"/>
            <a:r>
              <a:rPr lang="en-US" sz="1800" dirty="0"/>
              <a:t>co-occurrences. </a:t>
            </a:r>
          </a:p>
          <a:p>
            <a:endParaRPr lang="en-US" dirty="0"/>
          </a:p>
          <a:p>
            <a:endParaRPr lang="en-US" dirty="0"/>
          </a:p>
          <a:p>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xmlns="" id="{20820BC4-DCE2-5E40-BA10-592A7EBD71C1}"/>
              </a:ext>
            </a:extLst>
          </p:cNvPr>
          <p:cNvPicPr>
            <a:picLocks noChangeAspect="1"/>
          </p:cNvPicPr>
          <p:nvPr/>
        </p:nvPicPr>
        <p:blipFill>
          <a:blip r:embed="rId2"/>
          <a:stretch>
            <a:fillRect/>
          </a:stretch>
        </p:blipFill>
        <p:spPr>
          <a:xfrm>
            <a:off x="4500439" y="645032"/>
            <a:ext cx="4643562" cy="4302886"/>
          </a:xfrm>
          <a:prstGeom prst="rect">
            <a:avLst/>
          </a:prstGeom>
        </p:spPr>
      </p:pic>
    </p:spTree>
    <p:extLst>
      <p:ext uri="{BB962C8B-B14F-4D97-AF65-F5344CB8AC3E}">
        <p14:creationId xmlns:p14="http://schemas.microsoft.com/office/powerpoint/2010/main" val="19131108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Sparse vs dense vectors</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653906"/>
            <a:ext cx="9016779" cy="4493538"/>
          </a:xfrm>
          <a:prstGeom prst="rect">
            <a:avLst/>
          </a:prstGeom>
          <a:noFill/>
        </p:spPr>
        <p:txBody>
          <a:bodyPr wrap="square" rtlCol="0">
            <a:spAutoFit/>
          </a:bodyPr>
          <a:lstStyle/>
          <a:p>
            <a:r>
              <a:rPr lang="en-US" sz="1600" b="1" dirty="0"/>
              <a:t>Distributional similarity – uses context</a:t>
            </a:r>
          </a:p>
          <a:p>
            <a:endParaRPr lang="en-US" sz="1600" dirty="0"/>
          </a:p>
          <a:p>
            <a:endParaRPr lang="en-US" sz="1600" dirty="0"/>
          </a:p>
          <a:p>
            <a:r>
              <a:rPr lang="en-US" sz="1600" b="1" dirty="0"/>
              <a:t>Traditional approaches represent words as sparse vectors:</a:t>
            </a:r>
          </a:p>
          <a:p>
            <a:endParaRPr lang="en-US" sz="1600" dirty="0"/>
          </a:p>
          <a:p>
            <a:r>
              <a:rPr lang="en-US" sz="1600" dirty="0"/>
              <a:t> Each dimension represents one specific context </a:t>
            </a:r>
          </a:p>
          <a:p>
            <a:endParaRPr lang="en-US" sz="1600" dirty="0"/>
          </a:p>
          <a:p>
            <a:r>
              <a:rPr lang="en-US" sz="1600" dirty="0"/>
              <a:t>Vector entries are based on word-context co-occurrence statistics (counts or PMI values) </a:t>
            </a:r>
          </a:p>
          <a:p>
            <a:endParaRPr lang="en-US" sz="1600" dirty="0"/>
          </a:p>
          <a:p>
            <a:endParaRPr lang="en-US" sz="1600" dirty="0"/>
          </a:p>
          <a:p>
            <a:r>
              <a:rPr lang="en-US" sz="1600" b="1" dirty="0"/>
              <a:t>Dense vector representations: </a:t>
            </a:r>
          </a:p>
          <a:p>
            <a:endParaRPr lang="en-US" sz="1600" dirty="0"/>
          </a:p>
          <a:p>
            <a:r>
              <a:rPr lang="en-US" sz="1600" dirty="0"/>
              <a:t>Use Singular Value Decomposition to turn these sparse vectors into dense vectors (Latent Semantic Analysis) </a:t>
            </a:r>
          </a:p>
          <a:p>
            <a:endParaRPr lang="en-US" sz="1600" dirty="0"/>
          </a:p>
          <a:p>
            <a:r>
              <a:rPr lang="en-US" sz="1600" dirty="0"/>
              <a:t>Use neural models to explicitly learn a dense vector representation (embedding) (word2vec, Glove, etc.)</a:t>
            </a:r>
          </a:p>
          <a:p>
            <a:endParaRPr lang="en-US" dirty="0"/>
          </a:p>
        </p:txBody>
      </p:sp>
    </p:spTree>
    <p:extLst>
      <p:ext uri="{BB962C8B-B14F-4D97-AF65-F5344CB8AC3E}">
        <p14:creationId xmlns:p14="http://schemas.microsoft.com/office/powerpoint/2010/main" val="16355649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Sparse vs dense vectors</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653906"/>
            <a:ext cx="9016779" cy="523220"/>
          </a:xfrm>
          <a:prstGeom prst="rect">
            <a:avLst/>
          </a:prstGeom>
          <a:noFill/>
        </p:spPr>
        <p:txBody>
          <a:bodyPr wrap="square" rtlCol="0">
            <a:spAutoFit/>
          </a:bodyPr>
          <a:lstStyle/>
          <a:p>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xmlns="" id="{AAFF3A3D-05A2-004B-809F-B463870264A5}"/>
              </a:ext>
            </a:extLst>
          </p:cNvPr>
          <p:cNvPicPr>
            <a:picLocks noChangeAspect="1"/>
          </p:cNvPicPr>
          <p:nvPr/>
        </p:nvPicPr>
        <p:blipFill>
          <a:blip r:embed="rId2"/>
          <a:stretch>
            <a:fillRect/>
          </a:stretch>
        </p:blipFill>
        <p:spPr>
          <a:xfrm>
            <a:off x="1206500" y="653906"/>
            <a:ext cx="6731000" cy="4267200"/>
          </a:xfrm>
          <a:prstGeom prst="rect">
            <a:avLst/>
          </a:prstGeom>
        </p:spPr>
      </p:pic>
    </p:spTree>
    <p:extLst>
      <p:ext uri="{BB962C8B-B14F-4D97-AF65-F5344CB8AC3E}">
        <p14:creationId xmlns:p14="http://schemas.microsoft.com/office/powerpoint/2010/main" val="24338922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Sparse vs dense vectors</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653906"/>
            <a:ext cx="9016779" cy="523220"/>
          </a:xfrm>
          <a:prstGeom prst="rect">
            <a:avLst/>
          </a:prstGeom>
          <a:noFill/>
        </p:spPr>
        <p:txBody>
          <a:bodyPr wrap="square" rtlCol="0">
            <a:spAutoFit/>
          </a:bodyPr>
          <a:lstStyle/>
          <a:p>
            <a:endParaRPr lang="en-US" dirty="0"/>
          </a:p>
          <a:p>
            <a:endParaRPr lang="en-US" dirty="0"/>
          </a:p>
        </p:txBody>
      </p:sp>
      <p:pic>
        <p:nvPicPr>
          <p:cNvPr id="6" name="Picture 5" descr="A picture containing clock&#10;&#10;Description automatically generated">
            <a:extLst>
              <a:ext uri="{FF2B5EF4-FFF2-40B4-BE49-F238E27FC236}">
                <a16:creationId xmlns:a16="http://schemas.microsoft.com/office/drawing/2014/main" xmlns="" id="{8E699AA2-AE6E-FD43-8C10-38CA8E915AC0}"/>
              </a:ext>
            </a:extLst>
          </p:cNvPr>
          <p:cNvPicPr>
            <a:picLocks noChangeAspect="1"/>
          </p:cNvPicPr>
          <p:nvPr/>
        </p:nvPicPr>
        <p:blipFill>
          <a:blip r:embed="rId2"/>
          <a:stretch>
            <a:fillRect/>
          </a:stretch>
        </p:blipFill>
        <p:spPr>
          <a:xfrm>
            <a:off x="460457" y="653906"/>
            <a:ext cx="6489700" cy="28575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xmlns="" id="{C6CC1D17-EE1F-EF41-A211-BA909747BA05}"/>
              </a:ext>
            </a:extLst>
          </p:cNvPr>
          <p:cNvPicPr>
            <a:picLocks noChangeAspect="1"/>
          </p:cNvPicPr>
          <p:nvPr/>
        </p:nvPicPr>
        <p:blipFill>
          <a:blip r:embed="rId3"/>
          <a:stretch>
            <a:fillRect/>
          </a:stretch>
        </p:blipFill>
        <p:spPr>
          <a:xfrm>
            <a:off x="722686" y="3847029"/>
            <a:ext cx="4470400" cy="685800"/>
          </a:xfrm>
          <a:prstGeom prst="rect">
            <a:avLst/>
          </a:prstGeom>
        </p:spPr>
      </p:pic>
    </p:spTree>
    <p:extLst>
      <p:ext uri="{BB962C8B-B14F-4D97-AF65-F5344CB8AC3E}">
        <p14:creationId xmlns:p14="http://schemas.microsoft.com/office/powerpoint/2010/main" val="6188033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Context and co-</a:t>
            </a:r>
            <a:r>
              <a:rPr lang="en-US" dirty="0" err="1"/>
              <a:t>occurances</a:t>
            </a:r>
            <a:endParaRPr lang="en-US" dirty="0"/>
          </a:p>
        </p:txBody>
      </p:sp>
      <p:pic>
        <p:nvPicPr>
          <p:cNvPr id="5" name="Picture 4" descr="A screenshot of a cell phone&#10;&#10;Description automatically generated">
            <a:extLst>
              <a:ext uri="{FF2B5EF4-FFF2-40B4-BE49-F238E27FC236}">
                <a16:creationId xmlns:a16="http://schemas.microsoft.com/office/drawing/2014/main" xmlns="" id="{DD1F95F0-3C1A-DA49-AD0A-0B7DFBC87DBB}"/>
              </a:ext>
            </a:extLst>
          </p:cNvPr>
          <p:cNvPicPr>
            <a:picLocks noChangeAspect="1"/>
          </p:cNvPicPr>
          <p:nvPr/>
        </p:nvPicPr>
        <p:blipFill>
          <a:blip r:embed="rId2"/>
          <a:stretch>
            <a:fillRect/>
          </a:stretch>
        </p:blipFill>
        <p:spPr>
          <a:xfrm>
            <a:off x="736639" y="717388"/>
            <a:ext cx="6096000" cy="4152900"/>
          </a:xfrm>
          <a:prstGeom prst="rect">
            <a:avLst/>
          </a:prstGeom>
        </p:spPr>
      </p:pic>
    </p:spTree>
    <p:extLst>
      <p:ext uri="{BB962C8B-B14F-4D97-AF65-F5344CB8AC3E}">
        <p14:creationId xmlns:p14="http://schemas.microsoft.com/office/powerpoint/2010/main" val="15276295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Context and co-</a:t>
            </a:r>
            <a:r>
              <a:rPr lang="en-US" dirty="0" err="1"/>
              <a:t>occurances</a:t>
            </a:r>
            <a:endParaRPr lang="en-US" dirty="0"/>
          </a:p>
        </p:txBody>
      </p:sp>
      <p:pic>
        <p:nvPicPr>
          <p:cNvPr id="4" name="Picture 3" descr="A screenshot of a cell phone&#10;&#10;Description automatically generated">
            <a:extLst>
              <a:ext uri="{FF2B5EF4-FFF2-40B4-BE49-F238E27FC236}">
                <a16:creationId xmlns:a16="http://schemas.microsoft.com/office/drawing/2014/main" xmlns="" id="{5721BE57-80A3-FF49-A6D7-727C41D58313}"/>
              </a:ext>
            </a:extLst>
          </p:cNvPr>
          <p:cNvPicPr>
            <a:picLocks noChangeAspect="1"/>
          </p:cNvPicPr>
          <p:nvPr/>
        </p:nvPicPr>
        <p:blipFill>
          <a:blip r:embed="rId2"/>
          <a:stretch>
            <a:fillRect/>
          </a:stretch>
        </p:blipFill>
        <p:spPr>
          <a:xfrm>
            <a:off x="1142724" y="760951"/>
            <a:ext cx="6540500" cy="4241800"/>
          </a:xfrm>
          <a:prstGeom prst="rect">
            <a:avLst/>
          </a:prstGeom>
        </p:spPr>
      </p:pic>
    </p:spTree>
    <p:extLst>
      <p:ext uri="{BB962C8B-B14F-4D97-AF65-F5344CB8AC3E}">
        <p14:creationId xmlns:p14="http://schemas.microsoft.com/office/powerpoint/2010/main" val="12172613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Word vectors with word2vec</a:t>
            </a:r>
            <a:br>
              <a:rPr lang="en-US" dirty="0"/>
            </a:br>
            <a:r>
              <a:rPr lang="en-US" sz="800" dirty="0"/>
              <a:t>Distributed representations of words and phrases and their compositionality  </a:t>
            </a:r>
            <a:br>
              <a:rPr lang="en-US" sz="800" dirty="0"/>
            </a:br>
            <a:r>
              <a:rPr lang="en-US" sz="800" dirty="0">
                <a:hlinkClick r:id="rId2"/>
              </a:rPr>
              <a:t>https://papers.nips.cc/paper/5021-distributed-representations-of-words-and-phrases-and-their-compositionality.pdf</a:t>
            </a: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717516"/>
            <a:ext cx="9016779" cy="4616648"/>
          </a:xfrm>
          <a:prstGeom prst="rect">
            <a:avLst/>
          </a:prstGeom>
          <a:noFill/>
        </p:spPr>
        <p:txBody>
          <a:bodyPr wrap="square" rtlCol="0">
            <a:spAutoFit/>
          </a:bodyPr>
          <a:lstStyle/>
          <a:p>
            <a:endParaRPr lang="en-US" dirty="0"/>
          </a:p>
          <a:p>
            <a:r>
              <a:rPr lang="en-US" dirty="0"/>
              <a:t>Vector of weights: 1-of-N (one-hot encoding) </a:t>
            </a:r>
          </a:p>
          <a:p>
            <a:r>
              <a:rPr lang="en-US" dirty="0"/>
              <a:t>Word vector: corresponding element is set to one, and all elements are zero</a:t>
            </a:r>
          </a:p>
          <a:p>
            <a:endParaRPr lang="en-US" dirty="0"/>
          </a:p>
          <a:p>
            <a:r>
              <a:rPr lang="en-US" dirty="0"/>
              <a:t>Given vocabulary: King, Queen, Man ,Woman, Child</a:t>
            </a:r>
          </a:p>
          <a:p>
            <a:endParaRPr lang="en-US" dirty="0"/>
          </a:p>
          <a:p>
            <a:r>
              <a:rPr lang="en-US" dirty="0"/>
              <a:t>Vector for Queen: </a:t>
            </a:r>
          </a:p>
          <a:p>
            <a:endParaRPr lang="en-US" dirty="0"/>
          </a:p>
          <a:p>
            <a:r>
              <a:rPr lang="en-US" dirty="0"/>
              <a:t>Distributed representation of a word = each word is represented by a distribution of weights across all elements</a:t>
            </a:r>
          </a:p>
          <a:p>
            <a:r>
              <a:rPr lang="en-US" b="1" dirty="0"/>
              <a:t>“meaning of a word”</a:t>
            </a:r>
          </a:p>
          <a:p>
            <a:endParaRPr lang="en-US" dirty="0"/>
          </a:p>
          <a:p>
            <a:endParaRPr lang="en-US" dirty="0"/>
          </a:p>
          <a:p>
            <a:r>
              <a:rPr lang="en-US" dirty="0"/>
              <a:t>This kind of vector composition lets us answer </a:t>
            </a:r>
          </a:p>
          <a:p>
            <a:r>
              <a:rPr lang="en-US" b="1" dirty="0"/>
              <a:t>“King – Man + woman = Queen” </a:t>
            </a:r>
          </a:p>
          <a:p>
            <a:endParaRPr lang="en-US" b="1" dirty="0"/>
          </a:p>
          <a:p>
            <a:endParaRPr lang="en-US" b="1" dirty="0"/>
          </a:p>
          <a:p>
            <a:r>
              <a:rPr lang="en-US" b="1" dirty="0"/>
              <a:t>This is done only looking at lots of words in context </a:t>
            </a:r>
          </a:p>
          <a:p>
            <a:r>
              <a:rPr lang="en-US" b="1" dirty="0"/>
              <a:t>and no semantics!</a:t>
            </a:r>
          </a:p>
          <a:p>
            <a:endParaRPr lang="en-US" dirty="0"/>
          </a:p>
          <a:p>
            <a:endParaRPr lang="en-US" dirty="0"/>
          </a:p>
          <a:p>
            <a:endParaRPr lang="en-US" dirty="0"/>
          </a:p>
        </p:txBody>
      </p:sp>
      <p:pic>
        <p:nvPicPr>
          <p:cNvPr id="4" name="Picture 3">
            <a:extLst>
              <a:ext uri="{FF2B5EF4-FFF2-40B4-BE49-F238E27FC236}">
                <a16:creationId xmlns:a16="http://schemas.microsoft.com/office/drawing/2014/main" xmlns="" id="{FCC96630-7D01-224E-9840-4213244BF03D}"/>
              </a:ext>
            </a:extLst>
          </p:cNvPr>
          <p:cNvPicPr>
            <a:picLocks noChangeAspect="1"/>
          </p:cNvPicPr>
          <p:nvPr/>
        </p:nvPicPr>
        <p:blipFill>
          <a:blip r:embed="rId3"/>
          <a:stretch>
            <a:fillRect/>
          </a:stretch>
        </p:blipFill>
        <p:spPr>
          <a:xfrm>
            <a:off x="4882100" y="1365969"/>
            <a:ext cx="2636410" cy="1051227"/>
          </a:xfrm>
          <a:prstGeom prst="rect">
            <a:avLst/>
          </a:prstGeom>
        </p:spPr>
      </p:pic>
      <p:pic>
        <p:nvPicPr>
          <p:cNvPr id="5" name="Picture 4">
            <a:extLst>
              <a:ext uri="{FF2B5EF4-FFF2-40B4-BE49-F238E27FC236}">
                <a16:creationId xmlns:a16="http://schemas.microsoft.com/office/drawing/2014/main" xmlns="" id="{A83FE80E-D54E-7F42-9E21-23A429CA927D}"/>
              </a:ext>
            </a:extLst>
          </p:cNvPr>
          <p:cNvPicPr>
            <a:picLocks noChangeAspect="1"/>
          </p:cNvPicPr>
          <p:nvPr/>
        </p:nvPicPr>
        <p:blipFill>
          <a:blip r:embed="rId4"/>
          <a:stretch>
            <a:fillRect/>
          </a:stretch>
        </p:blipFill>
        <p:spPr>
          <a:xfrm>
            <a:off x="5143932" y="2726305"/>
            <a:ext cx="4091618" cy="1471984"/>
          </a:xfrm>
          <a:prstGeom prst="rect">
            <a:avLst/>
          </a:prstGeom>
        </p:spPr>
      </p:pic>
    </p:spTree>
    <p:extLst>
      <p:ext uri="{BB962C8B-B14F-4D97-AF65-F5344CB8AC3E}">
        <p14:creationId xmlns:p14="http://schemas.microsoft.com/office/powerpoint/2010/main" val="37800213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Word vectors with word2vec</a:t>
            </a: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717516"/>
            <a:ext cx="9016779" cy="3754874"/>
          </a:xfrm>
          <a:prstGeom prst="rect">
            <a:avLst/>
          </a:prstGeom>
          <a:noFill/>
        </p:spPr>
        <p:txBody>
          <a:bodyPr wrap="square" rtlCol="0">
            <a:spAutoFit/>
          </a:bodyPr>
          <a:lstStyle/>
          <a:p>
            <a:endParaRPr lang="en-US" dirty="0"/>
          </a:p>
          <a:p>
            <a:r>
              <a:rPr lang="en-US" dirty="0"/>
              <a:t>Vectors for King, Man, Queen and Woman:</a:t>
            </a:r>
          </a:p>
          <a:p>
            <a:endParaRPr lang="en-US" dirty="0"/>
          </a:p>
          <a:p>
            <a:endParaRPr lang="en-US" dirty="0"/>
          </a:p>
          <a:p>
            <a:endParaRPr lang="en-US" dirty="0"/>
          </a:p>
          <a:p>
            <a:endParaRPr lang="en-US" dirty="0"/>
          </a:p>
          <a:p>
            <a:endParaRPr lang="en-US" dirty="0"/>
          </a:p>
          <a:p>
            <a:endParaRPr lang="en-US" dirty="0"/>
          </a:p>
          <a:p>
            <a:endParaRPr lang="en-US" dirty="0"/>
          </a:p>
          <a:p>
            <a:r>
              <a:rPr lang="en-US" dirty="0"/>
              <a:t>Vector (King) – Vector (Man) + Vector (Woman) </a:t>
            </a:r>
          </a:p>
          <a:p>
            <a:r>
              <a:rPr lang="en-US" dirty="0"/>
              <a:t>= Vector (Queen)</a:t>
            </a:r>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xmlns="" id="{BDC32DB5-6B19-1C4B-8B51-26926D1A4E2F}"/>
              </a:ext>
            </a:extLst>
          </p:cNvPr>
          <p:cNvPicPr>
            <a:picLocks noChangeAspect="1"/>
          </p:cNvPicPr>
          <p:nvPr/>
        </p:nvPicPr>
        <p:blipFill>
          <a:blip r:embed="rId2"/>
          <a:stretch>
            <a:fillRect/>
          </a:stretch>
        </p:blipFill>
        <p:spPr>
          <a:xfrm>
            <a:off x="5263763" y="717516"/>
            <a:ext cx="3506746" cy="2034253"/>
          </a:xfrm>
          <a:prstGeom prst="rect">
            <a:avLst/>
          </a:prstGeom>
        </p:spPr>
      </p:pic>
      <p:pic>
        <p:nvPicPr>
          <p:cNvPr id="7" name="Picture 6">
            <a:extLst>
              <a:ext uri="{FF2B5EF4-FFF2-40B4-BE49-F238E27FC236}">
                <a16:creationId xmlns:a16="http://schemas.microsoft.com/office/drawing/2014/main" xmlns="" id="{FD41AC52-3061-5C4F-8590-13762A3E6DDF}"/>
              </a:ext>
            </a:extLst>
          </p:cNvPr>
          <p:cNvPicPr>
            <a:picLocks noChangeAspect="1"/>
          </p:cNvPicPr>
          <p:nvPr/>
        </p:nvPicPr>
        <p:blipFill>
          <a:blip r:embed="rId3"/>
          <a:stretch>
            <a:fillRect/>
          </a:stretch>
        </p:blipFill>
        <p:spPr>
          <a:xfrm>
            <a:off x="4245996" y="2751769"/>
            <a:ext cx="4110714" cy="2287863"/>
          </a:xfrm>
          <a:prstGeom prst="rect">
            <a:avLst/>
          </a:prstGeom>
        </p:spPr>
      </p:pic>
    </p:spTree>
    <p:extLst>
      <p:ext uri="{BB962C8B-B14F-4D97-AF65-F5344CB8AC3E}">
        <p14:creationId xmlns:p14="http://schemas.microsoft.com/office/powerpoint/2010/main" val="42071779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95E815-2C5B-0543-83E2-57345468463C}"/>
              </a:ext>
            </a:extLst>
          </p:cNvPr>
          <p:cNvSpPr>
            <a:spLocks noGrp="1"/>
          </p:cNvSpPr>
          <p:nvPr>
            <p:ph type="title"/>
          </p:nvPr>
        </p:nvSpPr>
        <p:spPr/>
        <p:txBody>
          <a:bodyPr/>
          <a:lstStyle/>
          <a:p>
            <a:r>
              <a:rPr lang="en-US" dirty="0"/>
              <a:t>Admin notes</a:t>
            </a:r>
          </a:p>
        </p:txBody>
      </p:sp>
      <p:sp>
        <p:nvSpPr>
          <p:cNvPr id="3" name="Text Placeholder 2">
            <a:extLst>
              <a:ext uri="{FF2B5EF4-FFF2-40B4-BE49-F238E27FC236}">
                <a16:creationId xmlns:a16="http://schemas.microsoft.com/office/drawing/2014/main" xmlns="" id="{0FD9BC01-AC53-E140-ADD0-85E9C43E4C78}"/>
              </a:ext>
            </a:extLst>
          </p:cNvPr>
          <p:cNvSpPr>
            <a:spLocks noGrp="1"/>
          </p:cNvSpPr>
          <p:nvPr>
            <p:ph type="body" idx="1"/>
          </p:nvPr>
        </p:nvSpPr>
        <p:spPr/>
        <p:txBody>
          <a:bodyPr/>
          <a:lstStyle/>
          <a:p>
            <a:r>
              <a:rPr lang="en-US" dirty="0"/>
              <a:t>Start of second half of the course</a:t>
            </a:r>
          </a:p>
        </p:txBody>
      </p:sp>
    </p:spTree>
    <p:extLst>
      <p:ext uri="{BB962C8B-B14F-4D97-AF65-F5344CB8AC3E}">
        <p14:creationId xmlns:p14="http://schemas.microsoft.com/office/powerpoint/2010/main" val="18482210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Word vectors with word2vec</a:t>
            </a:r>
            <a:br>
              <a:rPr lang="en-US" dirty="0"/>
            </a:b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717516"/>
            <a:ext cx="9016779" cy="4401205"/>
          </a:xfrm>
          <a:prstGeom prst="rect">
            <a:avLst/>
          </a:prstGeom>
          <a:noFill/>
        </p:spPr>
        <p:txBody>
          <a:bodyPr wrap="square" rtlCol="0">
            <a:spAutoFit/>
          </a:bodyPr>
          <a:lstStyle/>
          <a:p>
            <a:r>
              <a:rPr lang="en-US" dirty="0"/>
              <a:t>Word relationships: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is to b as c is to ?’ </a:t>
            </a:r>
          </a:p>
          <a:p>
            <a:r>
              <a:rPr lang="en-US" dirty="0"/>
              <a:t>analogical reasoning: </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xmlns="" id="{A2CFF246-9F98-844C-81EC-C382324F9B26}"/>
              </a:ext>
            </a:extLst>
          </p:cNvPr>
          <p:cNvPicPr>
            <a:picLocks noChangeAspect="1"/>
          </p:cNvPicPr>
          <p:nvPr/>
        </p:nvPicPr>
        <p:blipFill>
          <a:blip r:embed="rId2"/>
          <a:stretch>
            <a:fillRect/>
          </a:stretch>
        </p:blipFill>
        <p:spPr>
          <a:xfrm>
            <a:off x="2027582" y="443419"/>
            <a:ext cx="4769898" cy="2341322"/>
          </a:xfrm>
          <a:prstGeom prst="rect">
            <a:avLst/>
          </a:prstGeom>
        </p:spPr>
      </p:pic>
      <p:pic>
        <p:nvPicPr>
          <p:cNvPr id="5" name="Picture 4">
            <a:extLst>
              <a:ext uri="{FF2B5EF4-FFF2-40B4-BE49-F238E27FC236}">
                <a16:creationId xmlns:a16="http://schemas.microsoft.com/office/drawing/2014/main" xmlns="" id="{93004C22-71C7-AF4B-B175-8D7263078CDA}"/>
              </a:ext>
            </a:extLst>
          </p:cNvPr>
          <p:cNvPicPr>
            <a:picLocks noChangeAspect="1"/>
          </p:cNvPicPr>
          <p:nvPr/>
        </p:nvPicPr>
        <p:blipFill>
          <a:blip r:embed="rId3"/>
          <a:stretch>
            <a:fillRect/>
          </a:stretch>
        </p:blipFill>
        <p:spPr>
          <a:xfrm>
            <a:off x="2233431" y="2784741"/>
            <a:ext cx="4564049" cy="2400300"/>
          </a:xfrm>
          <a:prstGeom prst="rect">
            <a:avLst/>
          </a:prstGeom>
        </p:spPr>
      </p:pic>
    </p:spTree>
    <p:extLst>
      <p:ext uri="{BB962C8B-B14F-4D97-AF65-F5344CB8AC3E}">
        <p14:creationId xmlns:p14="http://schemas.microsoft.com/office/powerpoint/2010/main" val="36493583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Word2vec - models</a:t>
            </a:r>
            <a:br>
              <a:rPr lang="en-US" dirty="0"/>
            </a:b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598246"/>
            <a:ext cx="9016779" cy="5478423"/>
          </a:xfrm>
          <a:prstGeom prst="rect">
            <a:avLst/>
          </a:prstGeom>
          <a:noFill/>
        </p:spPr>
        <p:txBody>
          <a:bodyPr wrap="square" rtlCol="0">
            <a:spAutoFit/>
          </a:bodyPr>
          <a:lstStyle/>
          <a:p>
            <a:r>
              <a:rPr lang="en-US" dirty="0"/>
              <a:t>Complexity of neural network language models comes non non-linear hidden layers. Word2Vec models are simpler (probably not as accurate) but more scalable</a:t>
            </a:r>
          </a:p>
          <a:p>
            <a:endParaRPr lang="en-US" dirty="0"/>
          </a:p>
          <a:p>
            <a:r>
              <a:rPr lang="en-US" b="1" u="sng" dirty="0"/>
              <a:t>Continuous Bag of Words (CBOW):</a:t>
            </a:r>
          </a:p>
          <a:p>
            <a:endParaRPr lang="en-US" dirty="0"/>
          </a:p>
          <a:p>
            <a:r>
              <a:rPr lang="en-US" dirty="0"/>
              <a:t>Sliding window of context words </a:t>
            </a:r>
          </a:p>
          <a:p>
            <a:endParaRPr lang="en-US" dirty="0"/>
          </a:p>
          <a:p>
            <a:endParaRPr lang="en-US" dirty="0"/>
          </a:p>
          <a:p>
            <a:r>
              <a:rPr lang="en-US" dirty="0"/>
              <a:t>Each word is coded in one-hot form</a:t>
            </a:r>
          </a:p>
          <a:p>
            <a:endParaRPr lang="en-US" dirty="0"/>
          </a:p>
          <a:p>
            <a:r>
              <a:rPr lang="en-US" dirty="0"/>
              <a:t>Single hidden layer and single output layer</a:t>
            </a:r>
          </a:p>
          <a:p>
            <a:endParaRPr lang="en-US" dirty="0"/>
          </a:p>
          <a:p>
            <a:r>
              <a:rPr lang="en-US" b="1" u="sng" dirty="0"/>
              <a:t>Training objective: </a:t>
            </a:r>
            <a:r>
              <a:rPr lang="en-US" b="1" dirty="0"/>
              <a:t>maximize the conditional </a:t>
            </a:r>
          </a:p>
          <a:p>
            <a:r>
              <a:rPr lang="en-US" b="1" dirty="0"/>
              <a:t>probability of observing the actual output word </a:t>
            </a:r>
          </a:p>
          <a:p>
            <a:r>
              <a:rPr lang="en-US" b="1" dirty="0"/>
              <a:t>(the focus word) given the input context words, </a:t>
            </a:r>
          </a:p>
          <a:p>
            <a:r>
              <a:rPr lang="en-US" b="1" dirty="0"/>
              <a:t>with regard to the weights</a:t>
            </a:r>
          </a:p>
          <a:p>
            <a:endParaRPr lang="en-US" b="1" dirty="0"/>
          </a:p>
          <a:p>
            <a:r>
              <a:rPr lang="en-US" b="1" dirty="0"/>
              <a:t>E.g., </a:t>
            </a:r>
            <a:r>
              <a:rPr lang="en-US" dirty="0"/>
              <a:t>the input </a:t>
            </a:r>
            <a:r>
              <a:rPr lang="en-US" b="1" dirty="0"/>
              <a:t>(“an”, “efficient”, “method”, “for”, </a:t>
            </a:r>
          </a:p>
          <a:p>
            <a:r>
              <a:rPr lang="en-US" b="1" dirty="0"/>
              <a:t>“high”, “quality”, “distributed”, “vector”) </a:t>
            </a:r>
          </a:p>
          <a:p>
            <a:r>
              <a:rPr lang="en-US" dirty="0"/>
              <a:t>maximize the probability of getting </a:t>
            </a:r>
            <a:r>
              <a:rPr lang="en-US" b="1" dirty="0"/>
              <a:t>“learning” </a:t>
            </a:r>
          </a:p>
          <a:p>
            <a:r>
              <a:rPr lang="en-US" dirty="0"/>
              <a:t>as the output.</a:t>
            </a:r>
            <a:endParaRPr lang="en-US" b="1"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xmlns="" id="{739A0ED8-5AFF-8F41-BD7E-DE698DD6C460}"/>
              </a:ext>
            </a:extLst>
          </p:cNvPr>
          <p:cNvPicPr>
            <a:picLocks noChangeAspect="1"/>
          </p:cNvPicPr>
          <p:nvPr/>
        </p:nvPicPr>
        <p:blipFill>
          <a:blip r:embed="rId2"/>
          <a:stretch>
            <a:fillRect/>
          </a:stretch>
        </p:blipFill>
        <p:spPr>
          <a:xfrm>
            <a:off x="3617127" y="1099131"/>
            <a:ext cx="5215173" cy="1232244"/>
          </a:xfrm>
          <a:prstGeom prst="rect">
            <a:avLst/>
          </a:prstGeom>
        </p:spPr>
      </p:pic>
      <p:pic>
        <p:nvPicPr>
          <p:cNvPr id="7" name="Picture 6">
            <a:extLst>
              <a:ext uri="{FF2B5EF4-FFF2-40B4-BE49-F238E27FC236}">
                <a16:creationId xmlns:a16="http://schemas.microsoft.com/office/drawing/2014/main" xmlns="" id="{B19D3D6D-2E38-C447-941A-3A7A6786990F}"/>
              </a:ext>
            </a:extLst>
          </p:cNvPr>
          <p:cNvPicPr>
            <a:picLocks noChangeAspect="1"/>
          </p:cNvPicPr>
          <p:nvPr/>
        </p:nvPicPr>
        <p:blipFill>
          <a:blip r:embed="rId3"/>
          <a:stretch>
            <a:fillRect/>
          </a:stretch>
        </p:blipFill>
        <p:spPr>
          <a:xfrm>
            <a:off x="4206240" y="1963380"/>
            <a:ext cx="3657600" cy="3180120"/>
          </a:xfrm>
          <a:prstGeom prst="rect">
            <a:avLst/>
          </a:prstGeom>
        </p:spPr>
      </p:pic>
    </p:spTree>
    <p:extLst>
      <p:ext uri="{BB962C8B-B14F-4D97-AF65-F5344CB8AC3E}">
        <p14:creationId xmlns:p14="http://schemas.microsoft.com/office/powerpoint/2010/main" val="42922118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Word2vec - models</a:t>
            </a:r>
            <a:br>
              <a:rPr lang="en-US" dirty="0"/>
            </a:b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598246"/>
            <a:ext cx="4738977" cy="4616648"/>
          </a:xfrm>
          <a:prstGeom prst="rect">
            <a:avLst/>
          </a:prstGeom>
          <a:noFill/>
        </p:spPr>
        <p:txBody>
          <a:bodyPr wrap="square" rtlCol="0">
            <a:spAutoFit/>
          </a:bodyPr>
          <a:lstStyle/>
          <a:p>
            <a:r>
              <a:rPr lang="en-US" b="1" u="sng" dirty="0"/>
              <a:t>Skip-gram:</a:t>
            </a:r>
          </a:p>
          <a:p>
            <a:endParaRPr lang="en-US" dirty="0"/>
          </a:p>
          <a:p>
            <a:r>
              <a:rPr lang="en-US" dirty="0"/>
              <a:t>Opposite of the CBOW model</a:t>
            </a:r>
          </a:p>
          <a:p>
            <a:endParaRPr lang="en-US" dirty="0"/>
          </a:p>
          <a:p>
            <a:r>
              <a:rPr lang="en-US" dirty="0"/>
              <a:t>Focus word is the single input vector, and the target </a:t>
            </a:r>
          </a:p>
          <a:p>
            <a:r>
              <a:rPr lang="en-US" dirty="0"/>
              <a:t>context words are the output layer</a:t>
            </a:r>
          </a:p>
          <a:p>
            <a:endParaRPr lang="en-US" dirty="0"/>
          </a:p>
          <a:p>
            <a:r>
              <a:rPr lang="en-US" b="1" u="sng" dirty="0"/>
              <a:t>Training objective: </a:t>
            </a:r>
            <a:r>
              <a:rPr lang="en-US" b="1" dirty="0"/>
              <a:t>minimize the summed prediction error across all context words in the output layer. </a:t>
            </a:r>
          </a:p>
          <a:p>
            <a:endParaRPr lang="en-US" dirty="0"/>
          </a:p>
          <a:p>
            <a:r>
              <a:rPr lang="en-US" dirty="0"/>
              <a:t>E.g., the input would be </a:t>
            </a:r>
            <a:r>
              <a:rPr lang="en-US" b="1" dirty="0"/>
              <a:t>“learning”, </a:t>
            </a:r>
            <a:r>
              <a:rPr lang="en-US" dirty="0"/>
              <a:t>and we hope to see </a:t>
            </a:r>
          </a:p>
          <a:p>
            <a:r>
              <a:rPr lang="en-US" b="1" dirty="0"/>
              <a:t>(“an”, “efficient”, “method”, “for”, “high”, “quality”, </a:t>
            </a:r>
          </a:p>
          <a:p>
            <a:r>
              <a:rPr lang="en-US" b="1" dirty="0"/>
              <a:t>“distributed”, “vector”) </a:t>
            </a:r>
            <a:r>
              <a:rPr lang="en-US" dirty="0"/>
              <a:t>as the output.</a:t>
            </a:r>
          </a:p>
          <a:p>
            <a:endParaRPr lang="en-US" dirty="0"/>
          </a:p>
          <a:p>
            <a:pPr fontAlgn="base"/>
            <a:r>
              <a:rPr lang="en-US" b="1" dirty="0"/>
              <a:t>Skip-gram:</a:t>
            </a:r>
            <a:r>
              <a:rPr lang="en-US" dirty="0"/>
              <a:t> works well with small amount of training data, is able to represent well rare words and phrases well. </a:t>
            </a:r>
          </a:p>
          <a:p>
            <a:pPr fontAlgn="base"/>
            <a:endParaRPr lang="en-US" dirty="0"/>
          </a:p>
          <a:p>
            <a:pPr fontAlgn="base"/>
            <a:r>
              <a:rPr lang="en-US" b="1" dirty="0"/>
              <a:t>CBOW:</a:t>
            </a:r>
            <a:r>
              <a:rPr lang="en-US" dirty="0"/>
              <a:t> several times faster to train than skip-gram, slightly better accuracy for frequent words</a:t>
            </a:r>
          </a:p>
          <a:p>
            <a:endParaRPr lang="en-US" dirty="0"/>
          </a:p>
          <a:p>
            <a:endParaRPr lang="en-US" dirty="0"/>
          </a:p>
        </p:txBody>
      </p:sp>
      <p:pic>
        <p:nvPicPr>
          <p:cNvPr id="4" name="Picture 3">
            <a:extLst>
              <a:ext uri="{FF2B5EF4-FFF2-40B4-BE49-F238E27FC236}">
                <a16:creationId xmlns:a16="http://schemas.microsoft.com/office/drawing/2014/main" xmlns="" id="{FE79D5BF-386C-434D-8F3C-DEA5AF0C957F}"/>
              </a:ext>
            </a:extLst>
          </p:cNvPr>
          <p:cNvPicPr>
            <a:picLocks noChangeAspect="1"/>
          </p:cNvPicPr>
          <p:nvPr/>
        </p:nvPicPr>
        <p:blipFill>
          <a:blip r:embed="rId2"/>
          <a:stretch>
            <a:fillRect/>
          </a:stretch>
        </p:blipFill>
        <p:spPr>
          <a:xfrm>
            <a:off x="4743450" y="0"/>
            <a:ext cx="5143500" cy="5143500"/>
          </a:xfrm>
          <a:prstGeom prst="rect">
            <a:avLst/>
          </a:prstGeom>
        </p:spPr>
      </p:pic>
    </p:spTree>
    <p:extLst>
      <p:ext uri="{BB962C8B-B14F-4D97-AF65-F5344CB8AC3E}">
        <p14:creationId xmlns:p14="http://schemas.microsoft.com/office/powerpoint/2010/main" val="16914876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Doc2Vec - </a:t>
            </a:r>
            <a:r>
              <a:rPr lang="en-US" sz="800" dirty="0"/>
              <a:t>Distributed Representations of Sentences and Documents, Le, </a:t>
            </a:r>
            <a:r>
              <a:rPr lang="en-US" sz="800" dirty="0" err="1"/>
              <a:t>Mikolov</a:t>
            </a:r>
            <a:r>
              <a:rPr lang="en-US" sz="800" dirty="0"/>
              <a:t>, 2014 </a:t>
            </a:r>
            <a:r>
              <a:rPr lang="en-US" sz="800" dirty="0">
                <a:hlinkClick r:id="rId2"/>
              </a:rPr>
              <a:t>https://arxiv.org/abs/1405.4053</a:t>
            </a:r>
            <a:r>
              <a:rPr lang="en-US" b="1" dirty="0"/>
              <a:t/>
            </a:r>
            <a:br>
              <a:rPr lang="en-US" b="1" dirty="0"/>
            </a:br>
            <a:r>
              <a:rPr lang="en-US" dirty="0"/>
              <a:t/>
            </a:r>
            <a:br>
              <a:rPr lang="en-US" dirty="0"/>
            </a:b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0" y="556798"/>
            <a:ext cx="5534108" cy="5909310"/>
          </a:xfrm>
          <a:prstGeom prst="rect">
            <a:avLst/>
          </a:prstGeom>
          <a:noFill/>
        </p:spPr>
        <p:txBody>
          <a:bodyPr wrap="square" rtlCol="0">
            <a:spAutoFit/>
          </a:bodyPr>
          <a:lstStyle/>
          <a:p>
            <a:r>
              <a:rPr lang="en-US" b="1" dirty="0"/>
              <a:t>Create a numeric representation of a document</a:t>
            </a:r>
          </a:p>
          <a:p>
            <a:endParaRPr lang="en-US" dirty="0"/>
          </a:p>
          <a:p>
            <a:r>
              <a:rPr lang="en-US" b="1" u="sng" dirty="0"/>
              <a:t>PV-DM</a:t>
            </a:r>
            <a:r>
              <a:rPr lang="en-US" b="1" dirty="0"/>
              <a:t>: </a:t>
            </a:r>
            <a:r>
              <a:rPr lang="en-US" i="1" dirty="0"/>
              <a:t>Distributed Memory version of Paragraph Vector</a:t>
            </a:r>
            <a:endParaRPr lang="en-US" dirty="0"/>
          </a:p>
          <a:p>
            <a:endParaRPr lang="en-US" dirty="0"/>
          </a:p>
          <a:p>
            <a:r>
              <a:rPr lang="en-US" dirty="0"/>
              <a:t>Extension to the CBOW model: add another feature vector</a:t>
            </a:r>
          </a:p>
          <a:p>
            <a:endParaRPr lang="en-US" dirty="0"/>
          </a:p>
          <a:p>
            <a:r>
              <a:rPr lang="en-US" dirty="0"/>
              <a:t>This new feature vector is the topic of the paragraph</a:t>
            </a:r>
          </a:p>
          <a:p>
            <a:endParaRPr lang="en-US" dirty="0"/>
          </a:p>
          <a:p>
            <a:endParaRPr lang="en-US" dirty="0"/>
          </a:p>
          <a:p>
            <a:r>
              <a:rPr lang="en-US" b="1" u="sng" dirty="0"/>
              <a:t>PV-DBOW:</a:t>
            </a:r>
            <a:r>
              <a:rPr lang="en-US" b="1" dirty="0"/>
              <a:t> </a:t>
            </a:r>
            <a:r>
              <a:rPr lang="en-US" i="1" dirty="0"/>
              <a:t>Distributed Bag of Words version of Paragraph Vector</a:t>
            </a:r>
          </a:p>
          <a:p>
            <a:r>
              <a:rPr lang="en-US" dirty="0"/>
              <a:t>(Extension to skip-gram)</a:t>
            </a:r>
          </a:p>
          <a:p>
            <a:endParaRPr lang="en-US" dirty="0"/>
          </a:p>
          <a:p>
            <a:endParaRPr lang="en-US" dirty="0"/>
          </a:p>
          <a:p>
            <a:r>
              <a:rPr lang="en-US" b="1" dirty="0"/>
              <a:t>PV-DM is recommended by authors</a:t>
            </a:r>
          </a:p>
          <a:p>
            <a:endParaRPr lang="en-US" dirty="0"/>
          </a:p>
          <a:p>
            <a:r>
              <a:rPr lang="en-US" b="1" u="sng" dirty="0"/>
              <a:t>Use case: </a:t>
            </a:r>
            <a:r>
              <a:rPr lang="en-US" dirty="0"/>
              <a:t>a training set of documents, </a:t>
            </a:r>
          </a:p>
          <a:p>
            <a:r>
              <a:rPr lang="en-US" dirty="0"/>
              <a:t>a word vector W is trained for each word</a:t>
            </a:r>
          </a:p>
          <a:p>
            <a:r>
              <a:rPr lang="en-US" dirty="0"/>
              <a:t>a document vector D is trained for every document, </a:t>
            </a:r>
          </a:p>
          <a:p>
            <a:r>
              <a:rPr lang="en-US" dirty="0"/>
              <a:t>train weights for </a:t>
            </a:r>
            <a:r>
              <a:rPr lang="en-US" dirty="0" err="1"/>
              <a:t>softmax</a:t>
            </a:r>
            <a:r>
              <a:rPr lang="en-US" dirty="0"/>
              <a:t> hidden layer</a:t>
            </a:r>
          </a:p>
          <a:p>
            <a:endParaRPr lang="en-US" dirty="0"/>
          </a:p>
          <a:p>
            <a:r>
              <a:rPr lang="en-US" b="1" dirty="0"/>
              <a:t>Inference: </a:t>
            </a:r>
            <a:r>
              <a:rPr lang="en-US" dirty="0"/>
              <a:t>given a document, return document vector. </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xmlns="" id="{6C4DDD6D-8630-614D-9ED2-389E68C9CF98}"/>
              </a:ext>
            </a:extLst>
          </p:cNvPr>
          <p:cNvPicPr>
            <a:picLocks noChangeAspect="1"/>
          </p:cNvPicPr>
          <p:nvPr/>
        </p:nvPicPr>
        <p:blipFill>
          <a:blip r:embed="rId3"/>
          <a:stretch>
            <a:fillRect/>
          </a:stretch>
        </p:blipFill>
        <p:spPr>
          <a:xfrm>
            <a:off x="5287617" y="556798"/>
            <a:ext cx="3917290" cy="2176272"/>
          </a:xfrm>
          <a:prstGeom prst="rect">
            <a:avLst/>
          </a:prstGeom>
        </p:spPr>
      </p:pic>
      <p:pic>
        <p:nvPicPr>
          <p:cNvPr id="6" name="Picture 5">
            <a:extLst>
              <a:ext uri="{FF2B5EF4-FFF2-40B4-BE49-F238E27FC236}">
                <a16:creationId xmlns:a16="http://schemas.microsoft.com/office/drawing/2014/main" xmlns="" id="{0AC01ED2-43F8-FC4D-9BE1-05641216A0EC}"/>
              </a:ext>
            </a:extLst>
          </p:cNvPr>
          <p:cNvPicPr>
            <a:picLocks noChangeAspect="1"/>
          </p:cNvPicPr>
          <p:nvPr/>
        </p:nvPicPr>
        <p:blipFill>
          <a:blip r:embed="rId4"/>
          <a:stretch>
            <a:fillRect/>
          </a:stretch>
        </p:blipFill>
        <p:spPr>
          <a:xfrm>
            <a:off x="5602578" y="3077376"/>
            <a:ext cx="3204542" cy="1995556"/>
          </a:xfrm>
          <a:prstGeom prst="rect">
            <a:avLst/>
          </a:prstGeom>
        </p:spPr>
      </p:pic>
    </p:spTree>
    <p:extLst>
      <p:ext uri="{BB962C8B-B14F-4D97-AF65-F5344CB8AC3E}">
        <p14:creationId xmlns:p14="http://schemas.microsoft.com/office/powerpoint/2010/main" val="6513003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Dynamic word embeddings </a:t>
            </a:r>
            <a:br>
              <a:rPr lang="en-US" dirty="0"/>
            </a:br>
            <a:r>
              <a:rPr lang="en-US" sz="800" dirty="0">
                <a:hlinkClick r:id="rId2"/>
              </a:rPr>
              <a:t>Dynamic word embeddings for evolving semantic discovery</a:t>
            </a:r>
            <a:r>
              <a:rPr lang="en-US" sz="800" dirty="0"/>
              <a:t> Yao et al., </a:t>
            </a:r>
            <a:r>
              <a:rPr lang="en-US" sz="800" i="1" dirty="0"/>
              <a:t>WSDM’18</a:t>
            </a:r>
            <a:r>
              <a:rPr lang="en-US" sz="800" dirty="0"/>
              <a:t>  </a:t>
            </a:r>
            <a:r>
              <a:rPr lang="en-US" sz="800" dirty="0">
                <a:hlinkClick r:id="rId2"/>
              </a:rPr>
              <a:t>https://arxiv.org/abs/1703.00607</a:t>
            </a:r>
            <a:r>
              <a:rPr lang="en-US" sz="800" dirty="0"/>
              <a:t/>
            </a:r>
            <a:br>
              <a:rPr lang="en-US" sz="800" dirty="0"/>
            </a:b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598246"/>
            <a:ext cx="8635116" cy="954107"/>
          </a:xfrm>
          <a:prstGeom prst="rect">
            <a:avLst/>
          </a:prstGeom>
          <a:noFill/>
        </p:spPr>
        <p:txBody>
          <a:bodyPr wrap="square" rtlCol="0">
            <a:spAutoFit/>
          </a:bodyPr>
          <a:lstStyle/>
          <a:p>
            <a:endParaRPr lang="en-US" dirty="0"/>
          </a:p>
          <a:p>
            <a:r>
              <a:rPr lang="en-US" dirty="0"/>
              <a:t>”Human language is an evolving construct”</a:t>
            </a:r>
          </a:p>
          <a:p>
            <a:endParaRPr lang="en-US" dirty="0"/>
          </a:p>
          <a:p>
            <a:endParaRPr lang="en-US" dirty="0"/>
          </a:p>
        </p:txBody>
      </p:sp>
      <p:pic>
        <p:nvPicPr>
          <p:cNvPr id="5" name="Picture 4">
            <a:extLst>
              <a:ext uri="{FF2B5EF4-FFF2-40B4-BE49-F238E27FC236}">
                <a16:creationId xmlns:a16="http://schemas.microsoft.com/office/drawing/2014/main" xmlns="" id="{083DD201-7233-DE48-8420-36EDD4758AEC}"/>
              </a:ext>
            </a:extLst>
          </p:cNvPr>
          <p:cNvPicPr>
            <a:picLocks noChangeAspect="1"/>
          </p:cNvPicPr>
          <p:nvPr/>
        </p:nvPicPr>
        <p:blipFill>
          <a:blip r:embed="rId3"/>
          <a:stretch>
            <a:fillRect/>
          </a:stretch>
        </p:blipFill>
        <p:spPr>
          <a:xfrm>
            <a:off x="0" y="1536331"/>
            <a:ext cx="9144000" cy="3008923"/>
          </a:xfrm>
          <a:prstGeom prst="rect">
            <a:avLst/>
          </a:prstGeom>
        </p:spPr>
      </p:pic>
    </p:spTree>
    <p:extLst>
      <p:ext uri="{BB962C8B-B14F-4D97-AF65-F5344CB8AC3E}">
        <p14:creationId xmlns:p14="http://schemas.microsoft.com/office/powerpoint/2010/main" val="697939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Dynamic word embeddings </a:t>
            </a:r>
            <a:br>
              <a:rPr lang="en-US" dirty="0"/>
            </a:br>
            <a:r>
              <a:rPr lang="en-US" sz="800" dirty="0">
                <a:hlinkClick r:id="rId2"/>
              </a:rPr>
              <a:t>Dynamic word embeddings for evolving semantic discovery</a:t>
            </a:r>
            <a:r>
              <a:rPr lang="en-US" sz="800" dirty="0"/>
              <a:t> Yao et al., </a:t>
            </a:r>
            <a:r>
              <a:rPr lang="en-US" sz="800" i="1" dirty="0"/>
              <a:t>WSDM’18</a:t>
            </a:r>
            <a:r>
              <a:rPr lang="en-US" sz="800" dirty="0"/>
              <a:t>  </a:t>
            </a:r>
            <a:r>
              <a:rPr lang="en-US" sz="800" dirty="0">
                <a:hlinkClick r:id="rId2"/>
              </a:rPr>
              <a:t>https://arxiv.org/abs/1703.00607</a:t>
            </a:r>
            <a:r>
              <a:rPr lang="en-US" sz="800" dirty="0"/>
              <a:t/>
            </a:r>
            <a:br>
              <a:rPr lang="en-US" sz="800" dirty="0"/>
            </a:b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111318" y="391513"/>
            <a:ext cx="4579951" cy="5601533"/>
          </a:xfrm>
          <a:prstGeom prst="rect">
            <a:avLst/>
          </a:prstGeom>
          <a:noFill/>
        </p:spPr>
        <p:txBody>
          <a:bodyPr wrap="square" rtlCol="0">
            <a:spAutoFit/>
          </a:bodyPr>
          <a:lstStyle/>
          <a:p>
            <a:endParaRPr lang="en-US" dirty="0"/>
          </a:p>
          <a:p>
            <a:r>
              <a:rPr lang="en-US" b="1" u="sng" dirty="0"/>
              <a:t>The alignment problem:</a:t>
            </a:r>
          </a:p>
          <a:p>
            <a:endParaRPr lang="en-US" b="1" u="sng" dirty="0"/>
          </a:p>
          <a:p>
            <a:r>
              <a:rPr lang="en-US" sz="1600" dirty="0"/>
              <a:t>When you learn an embedding for a word in one time window (e.g., ‘</a:t>
            </a:r>
            <a:r>
              <a:rPr lang="en-US" sz="1600" b="1" dirty="0"/>
              <a:t>bank</a:t>
            </a:r>
            <a:r>
              <a:rPr lang="en-US" sz="1600" dirty="0"/>
              <a:t>’), there’s no guarantee that the embedding will match that in another time window, </a:t>
            </a:r>
            <a:r>
              <a:rPr lang="en-US" sz="1600" b="1" i="1" dirty="0"/>
              <a:t>even if there is no semantic change in the meaning of the word across the two</a:t>
            </a:r>
            <a:r>
              <a:rPr lang="en-US" sz="1600" b="1" dirty="0"/>
              <a:t>. </a:t>
            </a:r>
          </a:p>
          <a:p>
            <a:endParaRPr lang="en-US" sz="1600" dirty="0"/>
          </a:p>
          <a:p>
            <a:r>
              <a:rPr lang="en-US" sz="1600" dirty="0"/>
              <a:t>So the meaning of ‘</a:t>
            </a:r>
            <a:r>
              <a:rPr lang="en-US" sz="1600" b="1" dirty="0"/>
              <a:t>bank</a:t>
            </a:r>
            <a:r>
              <a:rPr lang="en-US" sz="1600" dirty="0"/>
              <a:t>’ in 1990 and 1995 could be substantially the same, and </a:t>
            </a:r>
            <a:r>
              <a:rPr lang="en-US" sz="1600" b="1" dirty="0"/>
              <a:t>yet the learned embeddings might not be. </a:t>
            </a:r>
          </a:p>
          <a:p>
            <a:endParaRPr lang="en-US" sz="1600" b="1" u="sng" dirty="0"/>
          </a:p>
          <a:p>
            <a:endParaRPr lang="en-US" sz="1600" b="1" u="sng" dirty="0"/>
          </a:p>
          <a:p>
            <a:r>
              <a:rPr lang="en-US" sz="1600" b="1" u="sng" dirty="0"/>
              <a:t>Temporal Word embeddings:</a:t>
            </a:r>
            <a:r>
              <a:rPr lang="en-US" sz="1600" dirty="0"/>
              <a:t>  learn temporal embeddings in all time slices concurrently, and apply regularization terms to smooth embedding changes across time.</a:t>
            </a:r>
          </a:p>
          <a:p>
            <a:endParaRPr lang="en-US" sz="1600" b="1" u="sng" dirty="0"/>
          </a:p>
          <a:p>
            <a:endParaRPr lang="en-US" sz="1600" b="1" u="sng" dirty="0"/>
          </a:p>
          <a:p>
            <a:endParaRPr lang="en-US" dirty="0"/>
          </a:p>
          <a:p>
            <a:endParaRPr lang="en-US" dirty="0"/>
          </a:p>
        </p:txBody>
      </p:sp>
      <p:pic>
        <p:nvPicPr>
          <p:cNvPr id="4" name="Picture 3">
            <a:extLst>
              <a:ext uri="{FF2B5EF4-FFF2-40B4-BE49-F238E27FC236}">
                <a16:creationId xmlns:a16="http://schemas.microsoft.com/office/drawing/2014/main" xmlns="" id="{3C6F9796-1990-9641-A603-EC647E9399A1}"/>
              </a:ext>
            </a:extLst>
          </p:cNvPr>
          <p:cNvPicPr>
            <a:picLocks noChangeAspect="1"/>
          </p:cNvPicPr>
          <p:nvPr/>
        </p:nvPicPr>
        <p:blipFill>
          <a:blip r:embed="rId3"/>
          <a:stretch>
            <a:fillRect/>
          </a:stretch>
        </p:blipFill>
        <p:spPr>
          <a:xfrm>
            <a:off x="4691269" y="1218281"/>
            <a:ext cx="4395905" cy="3434301"/>
          </a:xfrm>
          <a:prstGeom prst="rect">
            <a:avLst/>
          </a:prstGeom>
        </p:spPr>
      </p:pic>
    </p:spTree>
    <p:extLst>
      <p:ext uri="{BB962C8B-B14F-4D97-AF65-F5344CB8AC3E}">
        <p14:creationId xmlns:p14="http://schemas.microsoft.com/office/powerpoint/2010/main" val="5822991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Don’t count, predict! </a:t>
            </a:r>
            <a:r>
              <a:rPr lang="en-US" sz="800" dirty="0"/>
              <a:t>Don’t count, predict!, ACL 2014 </a:t>
            </a:r>
            <a:r>
              <a:rPr lang="en-US" sz="800" dirty="0">
                <a:hlinkClick r:id="rId2"/>
              </a:rPr>
              <a:t>https://www.aclweb.org/anthology/P14-1023.pdf</a:t>
            </a:r>
            <a:r>
              <a:rPr lang="en-US" sz="800" dirty="0"/>
              <a:t/>
            </a:r>
            <a:br>
              <a:rPr lang="en-US" sz="800" dirty="0"/>
            </a:b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111318" y="391513"/>
            <a:ext cx="8897510" cy="6955750"/>
          </a:xfrm>
          <a:prstGeom prst="rect">
            <a:avLst/>
          </a:prstGeom>
          <a:noFill/>
        </p:spPr>
        <p:txBody>
          <a:bodyPr wrap="square" rtlCol="0">
            <a:spAutoFit/>
          </a:bodyPr>
          <a:lstStyle/>
          <a:p>
            <a:endParaRPr lang="en-US" sz="1600" b="1" u="sng" dirty="0"/>
          </a:p>
          <a:p>
            <a:r>
              <a:rPr lang="en-US" sz="1600" b="1" u="sng" dirty="0"/>
              <a:t>Count models:</a:t>
            </a:r>
          </a:p>
          <a:p>
            <a:endParaRPr lang="en-US" sz="1600" b="1" u="sng" dirty="0"/>
          </a:p>
          <a:p>
            <a:r>
              <a:rPr lang="en-US" sz="1600" b="1" dirty="0"/>
              <a:t>”Newspaper” </a:t>
            </a:r>
            <a:r>
              <a:rPr lang="en-US" sz="1600" dirty="0"/>
              <a:t>example: Define window size – count number of words.</a:t>
            </a:r>
          </a:p>
          <a:p>
            <a:endParaRPr lang="en-US" sz="1600" dirty="0"/>
          </a:p>
          <a:p>
            <a:r>
              <a:rPr lang="en-US" dirty="0"/>
              <a:t>“He buys this </a:t>
            </a:r>
            <a:r>
              <a:rPr lang="en-US" b="1" dirty="0"/>
              <a:t>newspaper</a:t>
            </a:r>
            <a:r>
              <a:rPr lang="en-US" dirty="0"/>
              <a:t> every day”             “I read a </a:t>
            </a:r>
            <a:r>
              <a:rPr lang="en-US" b="1" dirty="0"/>
              <a:t>newspaper</a:t>
            </a:r>
            <a:r>
              <a:rPr lang="en-US" dirty="0"/>
              <a:t> every day”     Window size = 2</a:t>
            </a:r>
          </a:p>
          <a:p>
            <a:endParaRPr lang="en-US" sz="1600" dirty="0"/>
          </a:p>
          <a:p>
            <a:endParaRPr lang="en-US" sz="1600" dirty="0"/>
          </a:p>
          <a:p>
            <a:endParaRPr lang="en-US" sz="1600" dirty="0"/>
          </a:p>
          <a:p>
            <a:endParaRPr lang="en-US" sz="1600" dirty="0"/>
          </a:p>
          <a:p>
            <a:endParaRPr lang="en-US" sz="1600" dirty="0"/>
          </a:p>
          <a:p>
            <a:r>
              <a:rPr lang="en-US" sz="1600" dirty="0"/>
              <a:t>For good performance, turn these counts into something more informative (“</a:t>
            </a:r>
            <a:r>
              <a:rPr lang="en-US" sz="1000" b="1" dirty="0"/>
              <a:t>Weighting scheme</a:t>
            </a:r>
            <a:r>
              <a:rPr lang="en-US" sz="1600" dirty="0"/>
              <a:t>”)</a:t>
            </a:r>
          </a:p>
          <a:p>
            <a:endParaRPr lang="en-US" sz="1600" dirty="0"/>
          </a:p>
          <a:p>
            <a:r>
              <a:rPr lang="en-US" sz="1600" dirty="0" err="1"/>
              <a:t>Downweight</a:t>
            </a:r>
            <a:r>
              <a:rPr lang="en-US" sz="1600" dirty="0"/>
              <a:t> frequent terms (“a” “this”), upweight more unique words (“read”, “buys”)</a:t>
            </a:r>
          </a:p>
          <a:p>
            <a:endParaRPr lang="en-US" sz="1600" dirty="0"/>
          </a:p>
          <a:p>
            <a:r>
              <a:rPr lang="en-US" sz="1600" dirty="0"/>
              <a:t>Can use PMI, LMI (Local Mutual Information) as weighting schemes</a:t>
            </a:r>
          </a:p>
          <a:p>
            <a:endParaRPr lang="en-US" sz="1600" dirty="0"/>
          </a:p>
          <a:p>
            <a:r>
              <a:rPr lang="en-US" sz="1600" dirty="0"/>
              <a:t>Use compression techniques such as SVD and Non-negative Matrix Factorization to create “dense” vectors</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u="sng" dirty="0"/>
          </a:p>
        </p:txBody>
      </p:sp>
      <p:pic>
        <p:nvPicPr>
          <p:cNvPr id="6" name="Picture 5">
            <a:extLst>
              <a:ext uri="{FF2B5EF4-FFF2-40B4-BE49-F238E27FC236}">
                <a16:creationId xmlns:a16="http://schemas.microsoft.com/office/drawing/2014/main" xmlns="" id="{558B99ED-7FFA-B042-9E9C-0AD53EDC0C3A}"/>
              </a:ext>
            </a:extLst>
          </p:cNvPr>
          <p:cNvPicPr>
            <a:picLocks noChangeAspect="1"/>
          </p:cNvPicPr>
          <p:nvPr/>
        </p:nvPicPr>
        <p:blipFill>
          <a:blip r:embed="rId3"/>
          <a:stretch>
            <a:fillRect/>
          </a:stretch>
        </p:blipFill>
        <p:spPr>
          <a:xfrm>
            <a:off x="223023" y="1941278"/>
            <a:ext cx="8674100" cy="990600"/>
          </a:xfrm>
          <a:prstGeom prst="rect">
            <a:avLst/>
          </a:prstGeom>
        </p:spPr>
      </p:pic>
    </p:spTree>
    <p:extLst>
      <p:ext uri="{BB962C8B-B14F-4D97-AF65-F5344CB8AC3E}">
        <p14:creationId xmlns:p14="http://schemas.microsoft.com/office/powerpoint/2010/main" val="21295587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87464"/>
            <a:ext cx="8520600" cy="572700"/>
          </a:xfrm>
        </p:spPr>
        <p:txBody>
          <a:bodyPr/>
          <a:lstStyle/>
          <a:p>
            <a:pPr marL="91440"/>
            <a:r>
              <a:rPr lang="en-US" dirty="0"/>
              <a:t>Don’t count, predict! </a:t>
            </a:r>
            <a:r>
              <a:rPr lang="en-US" sz="800" dirty="0"/>
              <a:t>Don’t count, predict!, ACL 2014 </a:t>
            </a:r>
            <a:r>
              <a:rPr lang="en-US" sz="800" dirty="0">
                <a:hlinkClick r:id="rId2"/>
              </a:rPr>
              <a:t>https://www.aclweb.org/anthology/P14-1023.pdf</a:t>
            </a:r>
            <a:r>
              <a:rPr lang="en-US" sz="800" dirty="0"/>
              <a:t/>
            </a:r>
            <a:br>
              <a:rPr lang="en-US" sz="800" dirty="0"/>
            </a:br>
            <a:endParaRPr lang="en-US" sz="800" dirty="0"/>
          </a:p>
        </p:txBody>
      </p:sp>
      <p:sp>
        <p:nvSpPr>
          <p:cNvPr id="3" name="TextBox 2">
            <a:extLst>
              <a:ext uri="{FF2B5EF4-FFF2-40B4-BE49-F238E27FC236}">
                <a16:creationId xmlns:a16="http://schemas.microsoft.com/office/drawing/2014/main" xmlns="" id="{84F54EE5-E662-3E44-B50B-9EA931443C21}"/>
              </a:ext>
            </a:extLst>
          </p:cNvPr>
          <p:cNvSpPr txBox="1"/>
          <p:nvPr/>
        </p:nvSpPr>
        <p:spPr>
          <a:xfrm>
            <a:off x="111318" y="391513"/>
            <a:ext cx="8897510" cy="6617196"/>
          </a:xfrm>
          <a:prstGeom prst="rect">
            <a:avLst/>
          </a:prstGeom>
          <a:noFill/>
        </p:spPr>
        <p:txBody>
          <a:bodyPr wrap="square" rtlCol="0">
            <a:spAutoFit/>
          </a:bodyPr>
          <a:lstStyle/>
          <a:p>
            <a:endParaRPr lang="en-US" sz="1600" b="1" u="sng" dirty="0"/>
          </a:p>
          <a:p>
            <a:r>
              <a:rPr lang="en-US" sz="1600" b="1" u="sng" dirty="0"/>
              <a:t>Predict model: </a:t>
            </a:r>
            <a:r>
              <a:rPr lang="en-US" sz="1600" dirty="0"/>
              <a:t>word2vec, CBOW:  </a:t>
            </a:r>
            <a:r>
              <a:rPr lang="en-US" dirty="0"/>
              <a:t>down samples very frequent words “a”, “the”, et al) </a:t>
            </a:r>
            <a:endParaRPr lang="en-US" sz="1600" b="1" u="sng" dirty="0"/>
          </a:p>
          <a:p>
            <a:endParaRPr lang="en-US" sz="1600" b="1" u="sng" dirty="0"/>
          </a:p>
          <a:p>
            <a:r>
              <a:rPr lang="en-US" b="1" dirty="0"/>
              <a:t>Training</a:t>
            </a:r>
            <a:r>
              <a:rPr lang="en-US" dirty="0"/>
              <a:t>: models trained on a corpus of 2.8 billion tokens, combining </a:t>
            </a:r>
            <a:r>
              <a:rPr lang="en-US" dirty="0">
                <a:hlinkClick r:id="rId3"/>
              </a:rPr>
              <a:t>ukWac</a:t>
            </a:r>
            <a:r>
              <a:rPr lang="en-US" dirty="0"/>
              <a:t>, the </a:t>
            </a:r>
            <a:r>
              <a:rPr lang="en-US" dirty="0">
                <a:hlinkClick r:id="rId4"/>
              </a:rPr>
              <a:t>English Wikipedia</a:t>
            </a:r>
            <a:r>
              <a:rPr lang="en-US" dirty="0"/>
              <a:t> and the </a:t>
            </a:r>
            <a:r>
              <a:rPr lang="en-US" dirty="0">
                <a:hlinkClick r:id="rId5"/>
              </a:rPr>
              <a:t>British National Corpus</a:t>
            </a:r>
            <a:r>
              <a:rPr lang="en-US" dirty="0"/>
              <a:t>. Used 300,000 most frequent words as both the context and target words.</a:t>
            </a:r>
          </a:p>
          <a:p>
            <a:endParaRPr lang="en-US" sz="1600" dirty="0"/>
          </a:p>
          <a:p>
            <a:endParaRPr lang="en-US" sz="1600" dirty="0"/>
          </a:p>
          <a:p>
            <a:endParaRPr lang="en-US" sz="1600" dirty="0"/>
          </a:p>
          <a:p>
            <a:r>
              <a:rPr lang="en-US" dirty="0"/>
              <a:t>Predict models give </a:t>
            </a:r>
            <a:r>
              <a:rPr lang="en-US" b="1" dirty="0"/>
              <a:t>a large improvement on the tasks of </a:t>
            </a:r>
          </a:p>
          <a:p>
            <a:r>
              <a:rPr lang="en-US" b="1" dirty="0"/>
              <a:t>semantic relatedness, synonym detection and </a:t>
            </a:r>
          </a:p>
          <a:p>
            <a:r>
              <a:rPr lang="en-US" b="1" dirty="0"/>
              <a:t>analogy detection</a:t>
            </a:r>
            <a:r>
              <a:rPr lang="en-US" dirty="0"/>
              <a:t>. </a:t>
            </a:r>
          </a:p>
          <a:p>
            <a:endParaRPr lang="en-US" dirty="0"/>
          </a:p>
          <a:p>
            <a:r>
              <a:rPr lang="en-US" dirty="0"/>
              <a:t>The performance is equal or slightly </a:t>
            </a:r>
          </a:p>
          <a:p>
            <a:r>
              <a:rPr lang="en-US" dirty="0"/>
              <a:t>better on categorization.</a:t>
            </a:r>
          </a:p>
          <a:p>
            <a:endParaRPr lang="en-US" dirty="0"/>
          </a:p>
          <a:p>
            <a:endParaRPr lang="en-US" dirty="0"/>
          </a:p>
          <a:p>
            <a:endParaRPr lang="en-US" dirty="0"/>
          </a:p>
          <a:p>
            <a:r>
              <a:rPr lang="en-US" b="1" dirty="0"/>
              <a:t>Predict models are less sensitive to parameter choices.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u="sng" dirty="0"/>
          </a:p>
        </p:txBody>
      </p:sp>
      <p:pic>
        <p:nvPicPr>
          <p:cNvPr id="5" name="Picture 4" descr="A screenshot of a cell phone&#10;&#10;Description automatically generated">
            <a:extLst>
              <a:ext uri="{FF2B5EF4-FFF2-40B4-BE49-F238E27FC236}">
                <a16:creationId xmlns:a16="http://schemas.microsoft.com/office/drawing/2014/main" xmlns="" id="{79BDE95F-2D4E-2D4C-9670-3FE9D9703117}"/>
              </a:ext>
            </a:extLst>
          </p:cNvPr>
          <p:cNvPicPr>
            <a:picLocks noChangeAspect="1"/>
          </p:cNvPicPr>
          <p:nvPr/>
        </p:nvPicPr>
        <p:blipFill>
          <a:blip r:embed="rId6"/>
          <a:stretch>
            <a:fillRect/>
          </a:stretch>
        </p:blipFill>
        <p:spPr>
          <a:xfrm>
            <a:off x="4999770" y="1824376"/>
            <a:ext cx="4155818" cy="3208800"/>
          </a:xfrm>
          <a:prstGeom prst="rect">
            <a:avLst/>
          </a:prstGeom>
        </p:spPr>
      </p:pic>
    </p:spTree>
    <p:extLst>
      <p:ext uri="{BB962C8B-B14F-4D97-AF65-F5344CB8AC3E}">
        <p14:creationId xmlns:p14="http://schemas.microsoft.com/office/powerpoint/2010/main" val="31158992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xmlns="" id="{00BA3BED-A4AE-3046-8AFC-A80F54B340D9}"/>
              </a:ext>
            </a:extLst>
          </p:cNvPr>
          <p:cNvPicPr>
            <a:picLocks noChangeAspect="1"/>
          </p:cNvPicPr>
          <p:nvPr/>
        </p:nvPicPr>
        <p:blipFill>
          <a:blip r:embed="rId2"/>
          <a:stretch>
            <a:fillRect/>
          </a:stretch>
        </p:blipFill>
        <p:spPr>
          <a:xfrm>
            <a:off x="-26860" y="2177663"/>
            <a:ext cx="9170860" cy="2965837"/>
          </a:xfrm>
          <a:prstGeom prst="rect">
            <a:avLst/>
          </a:prstGeom>
        </p:spPr>
      </p:pic>
      <p:pic>
        <p:nvPicPr>
          <p:cNvPr id="10" name="Picture 9">
            <a:extLst>
              <a:ext uri="{FF2B5EF4-FFF2-40B4-BE49-F238E27FC236}">
                <a16:creationId xmlns:a16="http://schemas.microsoft.com/office/drawing/2014/main" xmlns="" id="{6DF6A149-447A-0C4E-A1D9-CA1EED9BC509}"/>
              </a:ext>
            </a:extLst>
          </p:cNvPr>
          <p:cNvPicPr>
            <a:picLocks noChangeAspect="1"/>
          </p:cNvPicPr>
          <p:nvPr/>
        </p:nvPicPr>
        <p:blipFill>
          <a:blip r:embed="rId3"/>
          <a:stretch>
            <a:fillRect/>
          </a:stretch>
        </p:blipFill>
        <p:spPr>
          <a:xfrm>
            <a:off x="2042822" y="0"/>
            <a:ext cx="4008120" cy="2251874"/>
          </a:xfrm>
          <a:prstGeom prst="rect">
            <a:avLst/>
          </a:prstGeom>
        </p:spPr>
      </p:pic>
    </p:spTree>
    <p:extLst>
      <p:ext uri="{BB962C8B-B14F-4D97-AF65-F5344CB8AC3E}">
        <p14:creationId xmlns:p14="http://schemas.microsoft.com/office/powerpoint/2010/main" val="29409321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1"/>
          <p:cNvSpPr txBox="1">
            <a:spLocks noGrp="1"/>
          </p:cNvSpPr>
          <p:nvPr>
            <p:ph type="body" idx="1"/>
          </p:nvPr>
        </p:nvSpPr>
        <p:spPr>
          <a:xfrm>
            <a:off x="311700" y="203475"/>
            <a:ext cx="8520600" cy="4365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3000"/>
          </a:p>
          <a:p>
            <a:pPr marL="0" lvl="0" indent="0" rtl="0">
              <a:spcBef>
                <a:spcPts val="1600"/>
              </a:spcBef>
              <a:spcAft>
                <a:spcPts val="0"/>
              </a:spcAft>
              <a:buNone/>
            </a:pPr>
            <a:r>
              <a:rPr lang="en" sz="3000"/>
              <a:t>What did you learn today?</a:t>
            </a:r>
            <a:endParaRPr sz="3000"/>
          </a:p>
          <a:p>
            <a:pPr marL="0" lvl="0" indent="0" rtl="0">
              <a:spcBef>
                <a:spcPts val="1600"/>
              </a:spcBef>
              <a:spcAft>
                <a:spcPts val="0"/>
              </a:spcAft>
              <a:buNone/>
            </a:pPr>
            <a:endParaRPr sz="3000"/>
          </a:p>
          <a:p>
            <a:pPr marL="0" lvl="0" indent="0" rtl="0">
              <a:spcBef>
                <a:spcPts val="1600"/>
              </a:spcBef>
              <a:spcAft>
                <a:spcPts val="1600"/>
              </a:spcAft>
              <a:buNone/>
            </a:pPr>
            <a:r>
              <a:rPr lang="en" sz="3000"/>
              <a:t>Questions?</a:t>
            </a:r>
            <a:endParaRPr sz="300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Distributional hypothesis</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127221" y="653906"/>
            <a:ext cx="9016779" cy="2585323"/>
          </a:xfrm>
          <a:prstGeom prst="rect">
            <a:avLst/>
          </a:prstGeom>
          <a:noFill/>
        </p:spPr>
        <p:txBody>
          <a:bodyPr wrap="square" rtlCol="0">
            <a:spAutoFit/>
          </a:bodyPr>
          <a:lstStyle/>
          <a:p>
            <a:pPr algn="ctr"/>
            <a:endParaRPr lang="en-US" b="1" i="1" dirty="0"/>
          </a:p>
          <a:p>
            <a:pPr algn="ctr"/>
            <a:endParaRPr lang="en-US" b="1" i="1" dirty="0"/>
          </a:p>
          <a:p>
            <a:pPr algn="ctr"/>
            <a:r>
              <a:rPr lang="en-US" sz="1800" b="1" i="1" dirty="0"/>
              <a:t>Words which are similar in meaning occur in similar contexts</a:t>
            </a:r>
            <a:r>
              <a:rPr lang="en-US" sz="1800" dirty="0"/>
              <a:t/>
            </a:r>
            <a:br>
              <a:rPr lang="en-US" sz="1800" dirty="0"/>
            </a:br>
            <a:r>
              <a:rPr lang="en-US" sz="1800" dirty="0"/>
              <a:t>(Rubenstein &amp; Goodenough, 1965).</a:t>
            </a:r>
          </a:p>
          <a:p>
            <a:pPr algn="ctr"/>
            <a:endParaRPr lang="en-US" dirty="0"/>
          </a:p>
          <a:p>
            <a:pPr algn="ctr"/>
            <a:endParaRPr lang="en-US" dirty="0"/>
          </a:p>
          <a:p>
            <a:endParaRPr lang="en-US" dirty="0"/>
          </a:p>
          <a:p>
            <a:r>
              <a:rPr lang="en-US" dirty="0"/>
              <a:t>If we want to find a word similar to </a:t>
            </a:r>
            <a:r>
              <a:rPr lang="en-US" b="1" dirty="0"/>
              <a:t>“magazine”, </a:t>
            </a:r>
            <a:r>
              <a:rPr lang="en-US" dirty="0"/>
              <a:t>we can look for words that occur in similar contexts, such as </a:t>
            </a:r>
            <a:r>
              <a:rPr lang="en-US" b="1" dirty="0"/>
              <a:t>“newspaper”.</a:t>
            </a:r>
          </a:p>
          <a:p>
            <a:pPr algn="ctr"/>
            <a:endParaRPr lang="en-US" dirty="0"/>
          </a:p>
          <a:p>
            <a:pPr algn="ctr"/>
            <a:endParaRPr lang="en-US" dirty="0"/>
          </a:p>
        </p:txBody>
      </p:sp>
      <p:pic>
        <p:nvPicPr>
          <p:cNvPr id="8" name="Picture 7" descr="A screenshot of a cell phone&#10;&#10;Description automatically generated">
            <a:extLst>
              <a:ext uri="{FF2B5EF4-FFF2-40B4-BE49-F238E27FC236}">
                <a16:creationId xmlns:a16="http://schemas.microsoft.com/office/drawing/2014/main" xmlns="" id="{B047ED0B-1B98-8949-88AA-09BF5CDA54DB}"/>
              </a:ext>
            </a:extLst>
          </p:cNvPr>
          <p:cNvPicPr>
            <a:picLocks noChangeAspect="1"/>
          </p:cNvPicPr>
          <p:nvPr/>
        </p:nvPicPr>
        <p:blipFill>
          <a:blip r:embed="rId2"/>
          <a:stretch>
            <a:fillRect/>
          </a:stretch>
        </p:blipFill>
        <p:spPr>
          <a:xfrm>
            <a:off x="127221" y="2775613"/>
            <a:ext cx="8737600" cy="2184400"/>
          </a:xfrm>
          <a:prstGeom prst="rect">
            <a:avLst/>
          </a:prstGeom>
        </p:spPr>
      </p:pic>
    </p:spTree>
    <p:extLst>
      <p:ext uri="{BB962C8B-B14F-4D97-AF65-F5344CB8AC3E}">
        <p14:creationId xmlns:p14="http://schemas.microsoft.com/office/powerpoint/2010/main" val="3054765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Semantic Similarity</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407116" y="572700"/>
            <a:ext cx="7999013" cy="2462213"/>
          </a:xfrm>
          <a:prstGeom prst="rect">
            <a:avLst/>
          </a:prstGeom>
          <a:noFill/>
        </p:spPr>
        <p:txBody>
          <a:bodyPr wrap="square" rtlCol="0">
            <a:spAutoFit/>
          </a:bodyPr>
          <a:lstStyle/>
          <a:p>
            <a:r>
              <a:rPr lang="en-US" b="1" dirty="0"/>
              <a:t>Term (Word) similarity: </a:t>
            </a:r>
            <a:r>
              <a:rPr lang="en-US" dirty="0"/>
              <a:t>similarity between individual tokens or words.</a:t>
            </a:r>
          </a:p>
          <a:p>
            <a:endParaRPr lang="en-US" dirty="0"/>
          </a:p>
          <a:p>
            <a:endParaRPr lang="en-US" dirty="0"/>
          </a:p>
          <a:p>
            <a:endParaRPr lang="en-US" dirty="0"/>
          </a:p>
          <a:p>
            <a:endParaRPr lang="en-US" dirty="0"/>
          </a:p>
          <a:p>
            <a:endParaRPr lang="en-US" dirty="0"/>
          </a:p>
          <a:p>
            <a:r>
              <a:rPr lang="en-US" b="1" dirty="0"/>
              <a:t>Document similarity: </a:t>
            </a:r>
          </a:p>
          <a:p>
            <a:r>
              <a:rPr lang="en-US" dirty="0"/>
              <a:t>similarity between (short) text documents.</a:t>
            </a:r>
          </a:p>
          <a:p>
            <a:endParaRPr lang="en-US" dirty="0"/>
          </a:p>
          <a:p>
            <a:endParaRPr lang="en-US" dirty="0"/>
          </a:p>
          <a:p>
            <a:endParaRPr lang="en-US" dirty="0"/>
          </a:p>
        </p:txBody>
      </p:sp>
      <p:pic>
        <p:nvPicPr>
          <p:cNvPr id="4" name="Picture 3">
            <a:extLst>
              <a:ext uri="{FF2B5EF4-FFF2-40B4-BE49-F238E27FC236}">
                <a16:creationId xmlns:a16="http://schemas.microsoft.com/office/drawing/2014/main" xmlns="" id="{D7D8BDCF-4701-914E-9ECA-251C4680488F}"/>
              </a:ext>
            </a:extLst>
          </p:cNvPr>
          <p:cNvPicPr>
            <a:picLocks noChangeAspect="1"/>
          </p:cNvPicPr>
          <p:nvPr/>
        </p:nvPicPr>
        <p:blipFill>
          <a:blip r:embed="rId2"/>
          <a:stretch>
            <a:fillRect/>
          </a:stretch>
        </p:blipFill>
        <p:spPr>
          <a:xfrm>
            <a:off x="4951414" y="945439"/>
            <a:ext cx="4139173" cy="199654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xmlns="" id="{26AF8CF0-6A14-B54C-A621-628627D83B8E}"/>
              </a:ext>
            </a:extLst>
          </p:cNvPr>
          <p:cNvPicPr>
            <a:picLocks noChangeAspect="1"/>
          </p:cNvPicPr>
          <p:nvPr/>
        </p:nvPicPr>
        <p:blipFill>
          <a:blip r:embed="rId3"/>
          <a:stretch>
            <a:fillRect/>
          </a:stretch>
        </p:blipFill>
        <p:spPr>
          <a:xfrm>
            <a:off x="407116" y="2402867"/>
            <a:ext cx="4345815" cy="2677022"/>
          </a:xfrm>
          <a:prstGeom prst="rect">
            <a:avLst/>
          </a:prstGeom>
        </p:spPr>
      </p:pic>
    </p:spTree>
    <p:extLst>
      <p:ext uri="{BB962C8B-B14F-4D97-AF65-F5344CB8AC3E}">
        <p14:creationId xmlns:p14="http://schemas.microsoft.com/office/powerpoint/2010/main" val="28517883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Semantic Similarity  - </a:t>
            </a:r>
            <a:r>
              <a:rPr lang="en-US" sz="1800" dirty="0"/>
              <a:t>“visual” representations</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407116" y="572700"/>
            <a:ext cx="7999013" cy="738664"/>
          </a:xfrm>
          <a:prstGeom prst="rect">
            <a:avLst/>
          </a:prstGeom>
          <a:noFill/>
        </p:spPr>
        <p:txBody>
          <a:bodyPr wrap="square" rtlCol="0">
            <a:spAutoFit/>
          </a:bodyPr>
          <a:lstStyle/>
          <a:p>
            <a:endParaRPr lang="en-US" dirty="0"/>
          </a:p>
          <a:p>
            <a:endParaRPr lang="en-US" dirty="0"/>
          </a:p>
          <a:p>
            <a:endParaRPr lang="en-US" dirty="0"/>
          </a:p>
        </p:txBody>
      </p:sp>
      <p:pic>
        <p:nvPicPr>
          <p:cNvPr id="7" name="Picture 6" descr="A close up of text on a black background&#10;&#10;Description automatically generated">
            <a:extLst>
              <a:ext uri="{FF2B5EF4-FFF2-40B4-BE49-F238E27FC236}">
                <a16:creationId xmlns:a16="http://schemas.microsoft.com/office/drawing/2014/main" xmlns="" id="{2D45E3CF-2A4C-484E-8677-3F24A5D5402D}"/>
              </a:ext>
            </a:extLst>
          </p:cNvPr>
          <p:cNvPicPr>
            <a:picLocks noChangeAspect="1"/>
          </p:cNvPicPr>
          <p:nvPr/>
        </p:nvPicPr>
        <p:blipFill>
          <a:blip r:embed="rId2"/>
          <a:stretch>
            <a:fillRect/>
          </a:stretch>
        </p:blipFill>
        <p:spPr>
          <a:xfrm>
            <a:off x="3721100" y="942032"/>
            <a:ext cx="5422900" cy="36830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xmlns="" id="{D9298231-4E65-5849-BAD8-928BB3F2F057}"/>
              </a:ext>
            </a:extLst>
          </p:cNvPr>
          <p:cNvPicPr>
            <a:picLocks noChangeAspect="1"/>
          </p:cNvPicPr>
          <p:nvPr/>
        </p:nvPicPr>
        <p:blipFill>
          <a:blip r:embed="rId3"/>
          <a:stretch>
            <a:fillRect/>
          </a:stretch>
        </p:blipFill>
        <p:spPr>
          <a:xfrm>
            <a:off x="528707" y="541982"/>
            <a:ext cx="2679700" cy="4483100"/>
          </a:xfrm>
          <a:prstGeom prst="rect">
            <a:avLst/>
          </a:prstGeom>
        </p:spPr>
      </p:pic>
    </p:spTree>
    <p:extLst>
      <p:ext uri="{BB962C8B-B14F-4D97-AF65-F5344CB8AC3E}">
        <p14:creationId xmlns:p14="http://schemas.microsoft.com/office/powerpoint/2010/main" val="25271048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Word similarity approaches - </a:t>
            </a:r>
            <a:r>
              <a:rPr lang="en-US" sz="2000" dirty="0"/>
              <a:t>structural </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311700" y="820883"/>
            <a:ext cx="8832300" cy="2185214"/>
          </a:xfrm>
          <a:prstGeom prst="rect">
            <a:avLst/>
          </a:prstGeom>
          <a:noFill/>
        </p:spPr>
        <p:txBody>
          <a:bodyPr wrap="square" rtlCol="0">
            <a:spAutoFit/>
          </a:bodyPr>
          <a:lstStyle/>
          <a:p>
            <a:r>
              <a:rPr lang="en-US" sz="1800" b="1" u="sng" dirty="0">
                <a:solidFill>
                  <a:schemeClr val="accent2"/>
                </a:solidFill>
              </a:rPr>
              <a:t>Distance </a:t>
            </a:r>
            <a:r>
              <a:rPr lang="en-US" sz="1800" dirty="0">
                <a:solidFill>
                  <a:schemeClr val="accent2"/>
                </a:solidFill>
              </a:rPr>
              <a:t>in a semantic graph</a:t>
            </a:r>
          </a:p>
          <a:p>
            <a:endParaRPr lang="en-US" sz="1800" dirty="0">
              <a:solidFill>
                <a:schemeClr val="tx1"/>
              </a:solidFill>
            </a:endParaRPr>
          </a:p>
          <a:p>
            <a:r>
              <a:rPr lang="en-US" sz="1800" dirty="0">
                <a:solidFill>
                  <a:schemeClr val="tx1"/>
                </a:solidFill>
              </a:rPr>
              <a:t>Overlap in parse contexts</a:t>
            </a:r>
          </a:p>
          <a:p>
            <a:r>
              <a:rPr lang="en-US" sz="1800" dirty="0">
                <a:solidFill>
                  <a:schemeClr val="tx1"/>
                </a:solidFill>
              </a:rPr>
              <a:t>Ontological distance</a:t>
            </a:r>
          </a:p>
          <a:p>
            <a:endParaRPr lang="en-US" sz="1800" dirty="0">
              <a:solidFill>
                <a:schemeClr val="tx1"/>
              </a:solidFill>
            </a:endParaRPr>
          </a:p>
          <a:p>
            <a:endParaRPr lang="en-US" sz="1800" dirty="0">
              <a:solidFill>
                <a:schemeClr val="tx1"/>
              </a:solidFill>
            </a:endParaRPr>
          </a:p>
          <a:p>
            <a:endParaRPr lang="en-US" dirty="0"/>
          </a:p>
          <a:p>
            <a:endParaRPr lang="en-US" dirty="0"/>
          </a:p>
        </p:txBody>
      </p:sp>
      <p:pic>
        <p:nvPicPr>
          <p:cNvPr id="5" name="Picture 4" descr="A close up of text on a white background&#10;&#10;Description automatically generated">
            <a:extLst>
              <a:ext uri="{FF2B5EF4-FFF2-40B4-BE49-F238E27FC236}">
                <a16:creationId xmlns:a16="http://schemas.microsoft.com/office/drawing/2014/main" xmlns="" id="{80636D88-5AFE-754B-A5D9-810D29BB0137}"/>
              </a:ext>
            </a:extLst>
          </p:cNvPr>
          <p:cNvPicPr>
            <a:picLocks noChangeAspect="1"/>
          </p:cNvPicPr>
          <p:nvPr/>
        </p:nvPicPr>
        <p:blipFill>
          <a:blip r:embed="rId2"/>
          <a:stretch>
            <a:fillRect/>
          </a:stretch>
        </p:blipFill>
        <p:spPr>
          <a:xfrm>
            <a:off x="3045349" y="1600028"/>
            <a:ext cx="5567071" cy="3543471"/>
          </a:xfrm>
          <a:prstGeom prst="rect">
            <a:avLst/>
          </a:prstGeom>
        </p:spPr>
      </p:pic>
    </p:spTree>
    <p:extLst>
      <p:ext uri="{BB962C8B-B14F-4D97-AF65-F5344CB8AC3E}">
        <p14:creationId xmlns:p14="http://schemas.microsoft.com/office/powerpoint/2010/main" val="13567261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Word similarity approaches – </a:t>
            </a:r>
            <a:r>
              <a:rPr lang="en-US" sz="2000" dirty="0"/>
              <a:t>statistical</a:t>
            </a:r>
            <a:r>
              <a:rPr lang="en-US" dirty="0"/>
              <a:t> </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311700" y="717516"/>
            <a:ext cx="8832300" cy="4555093"/>
          </a:xfrm>
          <a:prstGeom prst="rect">
            <a:avLst/>
          </a:prstGeom>
          <a:noFill/>
        </p:spPr>
        <p:txBody>
          <a:bodyPr wrap="square" rtlCol="0">
            <a:spAutoFit/>
          </a:bodyPr>
          <a:lstStyle/>
          <a:p>
            <a:r>
              <a:rPr lang="en-US" sz="1800" b="1" u="sng" dirty="0">
                <a:solidFill>
                  <a:schemeClr val="tx1"/>
                </a:solidFill>
              </a:rPr>
              <a:t>Jaccard similarity: </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b="1" dirty="0"/>
              <a:t>Sentence A: </a:t>
            </a:r>
            <a:r>
              <a:rPr lang="en-US" dirty="0"/>
              <a:t>AI is our friend and it has been friendly</a:t>
            </a:r>
            <a:r>
              <a:rPr lang="en-US" sz="1800" dirty="0"/>
              <a:t/>
            </a:r>
            <a:br>
              <a:rPr lang="en-US" sz="1800" dirty="0"/>
            </a:br>
            <a:r>
              <a:rPr lang="en-US" b="1" dirty="0"/>
              <a:t>Sentence B: </a:t>
            </a:r>
            <a:r>
              <a:rPr lang="en-US" dirty="0"/>
              <a:t>AI and humans have always been friendly</a:t>
            </a:r>
          </a:p>
          <a:p>
            <a:endParaRPr lang="en-US" dirty="0"/>
          </a:p>
          <a:p>
            <a:r>
              <a:rPr lang="en-US" dirty="0"/>
              <a:t>After lemmatization “friend” and “friendly” will both become “friend”, “has” and “have” will both become “has”.</a:t>
            </a:r>
          </a:p>
          <a:p>
            <a:endParaRPr lang="en-US" dirty="0"/>
          </a:p>
          <a:p>
            <a:r>
              <a:rPr lang="en-US" sz="1600" b="1" dirty="0">
                <a:solidFill>
                  <a:schemeClr val="tx1"/>
                </a:solidFill>
              </a:rPr>
              <a:t>J(A, B): </a:t>
            </a:r>
            <a:r>
              <a:rPr lang="en-US" sz="1600" dirty="0"/>
              <a:t>5/(5+3+2) = </a:t>
            </a:r>
            <a:r>
              <a:rPr lang="en-US" sz="1600" b="1" dirty="0"/>
              <a:t>0.5</a:t>
            </a:r>
          </a:p>
          <a:p>
            <a:endParaRPr lang="en-US" sz="1600" b="1" dirty="0">
              <a:solidFill>
                <a:schemeClr val="tx1"/>
              </a:solidFill>
            </a:endParaRPr>
          </a:p>
          <a:p>
            <a:r>
              <a:rPr lang="en-US" dirty="0">
                <a:solidFill>
                  <a:schemeClr val="tx1"/>
                </a:solidFill>
              </a:rPr>
              <a:t>Note that the word </a:t>
            </a:r>
            <a:r>
              <a:rPr lang="en-US" b="1" dirty="0">
                <a:solidFill>
                  <a:schemeClr val="tx1"/>
                </a:solidFill>
              </a:rPr>
              <a:t>friend</a:t>
            </a:r>
            <a:r>
              <a:rPr lang="en-US" dirty="0">
                <a:solidFill>
                  <a:schemeClr val="tx1"/>
                </a:solidFill>
              </a:rPr>
              <a:t> appeared twice in sentence A, but didn’t affect the calculations</a:t>
            </a:r>
            <a:r>
              <a:rPr lang="en-US" b="1" dirty="0">
                <a:solidFill>
                  <a:schemeClr val="tx1"/>
                </a:solidFill>
              </a:rPr>
              <a:t>.</a:t>
            </a:r>
          </a:p>
          <a:p>
            <a:endParaRPr lang="en-US" sz="1800" dirty="0">
              <a:solidFill>
                <a:schemeClr val="tx1"/>
              </a:solidFill>
            </a:endParaRPr>
          </a:p>
          <a:p>
            <a:r>
              <a:rPr lang="en-US" b="1" u="sng" dirty="0"/>
              <a:t>Use case: </a:t>
            </a:r>
            <a:r>
              <a:rPr lang="en-US" dirty="0"/>
              <a:t>Jaccard similarity is good for cases where duplication does not matter</a:t>
            </a:r>
            <a:endParaRPr lang="en-US" sz="1800" dirty="0">
              <a:solidFill>
                <a:schemeClr val="tx1"/>
              </a:solidFill>
            </a:endParaRPr>
          </a:p>
          <a:p>
            <a:endParaRPr lang="en-US" sz="1800" dirty="0">
              <a:solidFill>
                <a:schemeClr val="tx1"/>
              </a:solidFill>
            </a:endParaRPr>
          </a:p>
          <a:p>
            <a:endParaRPr lang="en-US" dirty="0"/>
          </a:p>
          <a:p>
            <a:endParaRPr lang="en-US" dirty="0"/>
          </a:p>
        </p:txBody>
      </p:sp>
      <p:pic>
        <p:nvPicPr>
          <p:cNvPr id="6" name="Picture 5">
            <a:extLst>
              <a:ext uri="{FF2B5EF4-FFF2-40B4-BE49-F238E27FC236}">
                <a16:creationId xmlns:a16="http://schemas.microsoft.com/office/drawing/2014/main" xmlns="" id="{516B002D-6A66-7946-BF5D-00EA5D6B27DA}"/>
              </a:ext>
            </a:extLst>
          </p:cNvPr>
          <p:cNvPicPr>
            <a:picLocks noChangeAspect="1"/>
          </p:cNvPicPr>
          <p:nvPr/>
        </p:nvPicPr>
        <p:blipFill>
          <a:blip r:embed="rId2"/>
          <a:stretch>
            <a:fillRect/>
          </a:stretch>
        </p:blipFill>
        <p:spPr>
          <a:xfrm>
            <a:off x="6086889" y="820883"/>
            <a:ext cx="2933700" cy="1879600"/>
          </a:xfrm>
          <a:prstGeom prst="rect">
            <a:avLst/>
          </a:prstGeom>
        </p:spPr>
      </p:pic>
      <p:pic>
        <p:nvPicPr>
          <p:cNvPr id="7" name="Picture 6">
            <a:extLst>
              <a:ext uri="{FF2B5EF4-FFF2-40B4-BE49-F238E27FC236}">
                <a16:creationId xmlns:a16="http://schemas.microsoft.com/office/drawing/2014/main" xmlns="" id="{B0FF6B85-CB62-914D-9866-18418A7D230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8000"/>
                    </a14:imgEffect>
                  </a14:imgLayer>
                </a14:imgProps>
              </a:ext>
            </a:extLst>
          </a:blip>
          <a:stretch>
            <a:fillRect/>
          </a:stretch>
        </p:blipFill>
        <p:spPr>
          <a:xfrm>
            <a:off x="885411" y="1349127"/>
            <a:ext cx="3363951" cy="511478"/>
          </a:xfrm>
          <a:prstGeom prst="rect">
            <a:avLst/>
          </a:prstGeom>
        </p:spPr>
      </p:pic>
    </p:spTree>
    <p:extLst>
      <p:ext uri="{BB962C8B-B14F-4D97-AF65-F5344CB8AC3E}">
        <p14:creationId xmlns:p14="http://schemas.microsoft.com/office/powerpoint/2010/main" val="7454682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Word similarity approaches – </a:t>
            </a:r>
            <a:r>
              <a:rPr lang="en-US" sz="2000" dirty="0"/>
              <a:t>statistical</a:t>
            </a:r>
            <a:r>
              <a:rPr lang="en-US" dirty="0"/>
              <a:t> </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311700" y="820883"/>
            <a:ext cx="8832300" cy="1569660"/>
          </a:xfrm>
          <a:prstGeom prst="rect">
            <a:avLst/>
          </a:prstGeom>
          <a:noFill/>
        </p:spPr>
        <p:txBody>
          <a:bodyPr wrap="square" rtlCol="0">
            <a:spAutoFit/>
          </a:bodyPr>
          <a:lstStyle/>
          <a:p>
            <a:r>
              <a:rPr lang="en-US" sz="1800" b="1" u="sng" dirty="0">
                <a:solidFill>
                  <a:schemeClr val="tx1"/>
                </a:solidFill>
              </a:rPr>
              <a:t>Cosine similarity: </a:t>
            </a:r>
          </a:p>
          <a:p>
            <a:endParaRPr lang="en-US" sz="1800" dirty="0">
              <a:solidFill>
                <a:schemeClr val="tx1"/>
              </a:solidFill>
            </a:endParaRPr>
          </a:p>
          <a:p>
            <a:r>
              <a:rPr lang="en-US" sz="1600" b="1" dirty="0">
                <a:solidFill>
                  <a:schemeClr val="tx1"/>
                </a:solidFill>
              </a:rPr>
              <a:t>Measures the cosine of angle between two vectors</a:t>
            </a:r>
          </a:p>
          <a:p>
            <a:endParaRPr lang="en-US" sz="1600" b="1" dirty="0"/>
          </a:p>
          <a:p>
            <a:endParaRPr lang="en-US" dirty="0"/>
          </a:p>
          <a:p>
            <a:endParaRPr lang="en-US" dirty="0"/>
          </a:p>
        </p:txBody>
      </p:sp>
      <p:pic>
        <p:nvPicPr>
          <p:cNvPr id="4" name="Picture 3">
            <a:extLst>
              <a:ext uri="{FF2B5EF4-FFF2-40B4-BE49-F238E27FC236}">
                <a16:creationId xmlns:a16="http://schemas.microsoft.com/office/drawing/2014/main" xmlns="" id="{2C26F503-3545-0F40-ADBE-3B4E56579CFD}"/>
              </a:ext>
            </a:extLst>
          </p:cNvPr>
          <p:cNvPicPr>
            <a:picLocks noChangeAspect="1"/>
          </p:cNvPicPr>
          <p:nvPr/>
        </p:nvPicPr>
        <p:blipFill>
          <a:blip r:embed="rId2"/>
          <a:stretch>
            <a:fillRect/>
          </a:stretch>
        </p:blipFill>
        <p:spPr>
          <a:xfrm>
            <a:off x="5545802" y="765223"/>
            <a:ext cx="3461488" cy="1023820"/>
          </a:xfrm>
          <a:prstGeom prst="rect">
            <a:avLst/>
          </a:prstGeom>
        </p:spPr>
      </p:pic>
      <p:pic>
        <p:nvPicPr>
          <p:cNvPr id="9" name="Picture 8">
            <a:extLst>
              <a:ext uri="{FF2B5EF4-FFF2-40B4-BE49-F238E27FC236}">
                <a16:creationId xmlns:a16="http://schemas.microsoft.com/office/drawing/2014/main" xmlns="" id="{63F7613E-EFB7-7344-BAF8-CB4263764C1C}"/>
              </a:ext>
            </a:extLst>
          </p:cNvPr>
          <p:cNvPicPr>
            <a:picLocks noChangeAspect="1"/>
          </p:cNvPicPr>
          <p:nvPr/>
        </p:nvPicPr>
        <p:blipFill>
          <a:blip r:embed="rId3"/>
          <a:stretch>
            <a:fillRect/>
          </a:stretch>
        </p:blipFill>
        <p:spPr>
          <a:xfrm>
            <a:off x="521749" y="2446203"/>
            <a:ext cx="8235818" cy="2313432"/>
          </a:xfrm>
          <a:prstGeom prst="rect">
            <a:avLst/>
          </a:prstGeom>
        </p:spPr>
      </p:pic>
    </p:spTree>
    <p:extLst>
      <p:ext uri="{BB962C8B-B14F-4D97-AF65-F5344CB8AC3E}">
        <p14:creationId xmlns:p14="http://schemas.microsoft.com/office/powerpoint/2010/main" val="35301438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Word similarity approaches – </a:t>
            </a:r>
            <a:r>
              <a:rPr lang="en-US" sz="2000" dirty="0"/>
              <a:t>statistical</a:t>
            </a:r>
            <a:r>
              <a:rPr lang="en-US" dirty="0"/>
              <a:t> </a:t>
            </a:r>
          </a:p>
        </p:txBody>
      </p:sp>
      <p:sp>
        <p:nvSpPr>
          <p:cNvPr id="3" name="TextBox 2">
            <a:extLst>
              <a:ext uri="{FF2B5EF4-FFF2-40B4-BE49-F238E27FC236}">
                <a16:creationId xmlns:a16="http://schemas.microsoft.com/office/drawing/2014/main" xmlns="" id="{84F54EE5-E662-3E44-B50B-9EA931443C21}"/>
              </a:ext>
            </a:extLst>
          </p:cNvPr>
          <p:cNvSpPr txBox="1"/>
          <p:nvPr/>
        </p:nvSpPr>
        <p:spPr>
          <a:xfrm>
            <a:off x="311700" y="820883"/>
            <a:ext cx="8832300" cy="4524315"/>
          </a:xfrm>
          <a:prstGeom prst="rect">
            <a:avLst/>
          </a:prstGeom>
          <a:noFill/>
        </p:spPr>
        <p:txBody>
          <a:bodyPr wrap="square" rtlCol="0">
            <a:spAutoFit/>
          </a:bodyPr>
          <a:lstStyle/>
          <a:p>
            <a:r>
              <a:rPr lang="en-US" sz="1800" b="1" u="sng" dirty="0">
                <a:solidFill>
                  <a:schemeClr val="tx1"/>
                </a:solidFill>
              </a:rPr>
              <a:t>Cosine similarity: </a:t>
            </a:r>
          </a:p>
          <a:p>
            <a:endParaRPr lang="en-US" sz="1800" dirty="0">
              <a:solidFill>
                <a:schemeClr val="tx1"/>
              </a:solidFill>
            </a:endParaRPr>
          </a:p>
          <a:p>
            <a:r>
              <a:rPr lang="en-US" sz="1600" b="1" dirty="0">
                <a:solidFill>
                  <a:schemeClr val="tx1"/>
                </a:solidFill>
              </a:rPr>
              <a:t>Measures the cosine of angle between two vectors</a:t>
            </a:r>
          </a:p>
          <a:p>
            <a:endParaRPr lang="en-US" sz="1600" b="1" dirty="0"/>
          </a:p>
          <a:p>
            <a:r>
              <a:rPr lang="en-US" sz="1600" b="1" dirty="0"/>
              <a:t>Sentence 1: </a:t>
            </a:r>
            <a:r>
              <a:rPr lang="en-US" sz="1600" dirty="0"/>
              <a:t>AI is our friend and it has been friendly</a:t>
            </a:r>
            <a:br>
              <a:rPr lang="en-US" sz="1600" dirty="0"/>
            </a:br>
            <a:r>
              <a:rPr lang="en-US" sz="1600" b="1" dirty="0"/>
              <a:t>Sentence 2: </a:t>
            </a:r>
            <a:r>
              <a:rPr lang="en-US" sz="1600" dirty="0"/>
              <a:t>AI and humans have always been friendly</a:t>
            </a:r>
            <a:endParaRPr lang="en-US" sz="1600" dirty="0">
              <a:solidFill>
                <a:schemeClr val="tx1"/>
              </a:solidFill>
            </a:endParaRPr>
          </a:p>
          <a:p>
            <a:endParaRPr lang="en-US" sz="1600" dirty="0">
              <a:solidFill>
                <a:schemeClr val="tx1"/>
              </a:solidFill>
            </a:endParaRPr>
          </a:p>
          <a:p>
            <a:r>
              <a:rPr lang="en-US" sz="1600" dirty="0">
                <a:solidFill>
                  <a:schemeClr val="tx1"/>
                </a:solidFill>
              </a:rPr>
              <a:t>Convert sentences into vectors: BOW (bag of words) model</a:t>
            </a:r>
          </a:p>
          <a:p>
            <a:endParaRPr lang="en-US" sz="1600" dirty="0">
              <a:solidFill>
                <a:schemeClr val="tx1"/>
              </a:solidFill>
            </a:endParaRPr>
          </a:p>
          <a:p>
            <a:r>
              <a:rPr lang="en-US" sz="1600" b="1" dirty="0">
                <a:solidFill>
                  <a:schemeClr val="tx1"/>
                </a:solidFill>
              </a:rPr>
              <a:t>TF (term-frequency): </a:t>
            </a:r>
            <a:r>
              <a:rPr lang="en-US" sz="1600" dirty="0">
                <a:solidFill>
                  <a:schemeClr val="tx1"/>
                </a:solidFill>
              </a:rPr>
              <a:t>count of words in a </a:t>
            </a:r>
            <a:r>
              <a:rPr lang="en-US" sz="1600" dirty="0" smtClean="0">
                <a:solidFill>
                  <a:schemeClr val="tx1"/>
                </a:solidFill>
              </a:rPr>
              <a:t>sentence</a:t>
            </a:r>
          </a:p>
          <a:p>
            <a:endParaRPr lang="en-US" sz="1600" dirty="0">
              <a:solidFill>
                <a:schemeClr val="tx1"/>
              </a:solidFill>
            </a:endParaRPr>
          </a:p>
          <a:p>
            <a:endParaRPr lang="en-US" sz="1600" dirty="0">
              <a:solidFill>
                <a:schemeClr val="tx1"/>
              </a:solidFill>
            </a:endParaRPr>
          </a:p>
          <a:p>
            <a:r>
              <a:rPr lang="en-US" sz="1600" b="1" dirty="0">
                <a:solidFill>
                  <a:schemeClr val="tx1"/>
                </a:solidFill>
              </a:rPr>
              <a:t>TF-IDF (term-frequency – Inverse-document-frequency): </a:t>
            </a:r>
            <a:r>
              <a:rPr lang="en-US" sz="1600" dirty="0">
                <a:solidFill>
                  <a:schemeClr val="tx1"/>
                </a:solidFill>
              </a:rPr>
              <a:t>takes into account rareness of a term in a document</a:t>
            </a:r>
          </a:p>
          <a:p>
            <a:endParaRPr lang="en-US" sz="1600" dirty="0">
              <a:solidFill>
                <a:schemeClr val="tx1"/>
              </a:solidFill>
            </a:endParaRPr>
          </a:p>
          <a:p>
            <a:endParaRPr lang="en-US" sz="1600" dirty="0">
              <a:solidFill>
                <a:schemeClr val="tx1"/>
              </a:solidFill>
            </a:endParaRPr>
          </a:p>
          <a:p>
            <a:endParaRPr lang="en-US" dirty="0"/>
          </a:p>
          <a:p>
            <a:endParaRPr lang="en-US" dirty="0"/>
          </a:p>
        </p:txBody>
      </p:sp>
      <p:pic>
        <p:nvPicPr>
          <p:cNvPr id="4" name="Picture 3">
            <a:extLst>
              <a:ext uri="{FF2B5EF4-FFF2-40B4-BE49-F238E27FC236}">
                <a16:creationId xmlns:a16="http://schemas.microsoft.com/office/drawing/2014/main" xmlns="" id="{2C26F503-3545-0F40-ADBE-3B4E56579CFD}"/>
              </a:ext>
            </a:extLst>
          </p:cNvPr>
          <p:cNvPicPr>
            <a:picLocks noChangeAspect="1"/>
          </p:cNvPicPr>
          <p:nvPr/>
        </p:nvPicPr>
        <p:blipFill>
          <a:blip r:embed="rId2"/>
          <a:stretch>
            <a:fillRect/>
          </a:stretch>
        </p:blipFill>
        <p:spPr>
          <a:xfrm>
            <a:off x="5545802" y="765223"/>
            <a:ext cx="2950710" cy="872745"/>
          </a:xfrm>
          <a:prstGeom prst="rect">
            <a:avLst/>
          </a:prstGeom>
        </p:spPr>
      </p:pic>
    </p:spTree>
    <p:extLst>
      <p:ext uri="{BB962C8B-B14F-4D97-AF65-F5344CB8AC3E}">
        <p14:creationId xmlns:p14="http://schemas.microsoft.com/office/powerpoint/2010/main" val="7066223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21568</TotalTime>
  <Words>1136</Words>
  <Application>Microsoft Macintosh PowerPoint</Application>
  <PresentationFormat>On-screen Show (16:9)</PresentationFormat>
  <Paragraphs>321</Paragraphs>
  <Slides>29</Slides>
  <Notes>2</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Simple Light</vt:lpstr>
      <vt:lpstr>Natural Language Processing Unit 10  Semantic Analysis: Semantic Relatedness  </vt:lpstr>
      <vt:lpstr>Admin notes</vt:lpstr>
      <vt:lpstr>Distributional hypothesis</vt:lpstr>
      <vt:lpstr>Semantic Similarity</vt:lpstr>
      <vt:lpstr>Semantic Similarity  - “visual” representations</vt:lpstr>
      <vt:lpstr>Word similarity approaches - structural </vt:lpstr>
      <vt:lpstr>Word similarity approaches – statistical </vt:lpstr>
      <vt:lpstr>Word similarity approaches – statistical </vt:lpstr>
      <vt:lpstr>Word similarity approaches – statistical </vt:lpstr>
      <vt:lpstr>Word similarity approaches – statistical </vt:lpstr>
      <vt:lpstr>Word similarity approaches – statistical </vt:lpstr>
      <vt:lpstr>Word similarity approaches – statistical </vt:lpstr>
      <vt:lpstr>Sparse vs dense vectors</vt:lpstr>
      <vt:lpstr>Sparse vs dense vectors</vt:lpstr>
      <vt:lpstr>Sparse vs dense vectors</vt:lpstr>
      <vt:lpstr>Context and co-occurances</vt:lpstr>
      <vt:lpstr>Context and co-occurances</vt:lpstr>
      <vt:lpstr>Word vectors with word2vec Distributed representations of words and phrases and their compositionality   https://papers.nips.cc/paper/5021-distributed-representations-of-words-and-phrases-and-their-compositionality.pdf</vt:lpstr>
      <vt:lpstr>Word vectors with word2vec</vt:lpstr>
      <vt:lpstr>Word vectors with word2vec </vt:lpstr>
      <vt:lpstr>Word2vec - models </vt:lpstr>
      <vt:lpstr>Word2vec - models </vt:lpstr>
      <vt:lpstr>Doc2Vec - Distributed Representations of Sentences and Documents, Le, Mikolov, 2014 https://arxiv.org/abs/1405.4053  </vt:lpstr>
      <vt:lpstr>Dynamic word embeddings  Dynamic word embeddings for evolving semantic discovery Yao et al., WSDM’18  https://arxiv.org/abs/1703.00607 </vt:lpstr>
      <vt:lpstr>Dynamic word embeddings  Dynamic word embeddings for evolving semantic discovery Yao et al., WSDM’18  https://arxiv.org/abs/1703.00607 </vt:lpstr>
      <vt:lpstr>Don’t count, predict! Don’t count, predict!, ACL 2014 https://www.aclweb.org/anthology/P14-1023.pdf </vt:lpstr>
      <vt:lpstr>Don’t count, predict! Don’t count, predict!, ACL 2014 https://www.aclweb.org/anthology/P14-1023.pdf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Data Science Unit 1</dc:title>
  <cp:lastModifiedBy>Faizan Javed</cp:lastModifiedBy>
  <cp:revision>366</cp:revision>
  <dcterms:modified xsi:type="dcterms:W3CDTF">2020-03-11T03:07:04Z</dcterms:modified>
</cp:coreProperties>
</file>